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AF_7AF31E07.xml" ContentType="application/vnd.ms-powerpoint.comments+xml"/>
  <Override PartName="/ppt/comments/modernComment_1B0_C517A63B.xml" ContentType="application/vnd.ms-powerpoint.comments+xml"/>
  <Override PartName="/ppt/comments/modernComment_1B5_9CEA737E.xml" ContentType="application/vnd.ms-powerpoint.comments+xml"/>
  <Override PartName="/ppt/comments/modernComment_1BA_9A42B53D.xml" ContentType="application/vnd.ms-powerpoint.comments+xml"/>
  <Override PartName="/ppt/comments/modernComment_1BB_2C7C4065.xml" ContentType="application/vnd.ms-powerpoint.comments+xml"/>
  <Override PartName="/ppt/comments/modernComment_1BC_756527B.xml" ContentType="application/vnd.ms-powerpoint.comments+xml"/>
  <Override PartName="/ppt/notesSlides/notesSlide2.xml" ContentType="application/vnd.openxmlformats-officedocument.presentationml.notesSlide+xml"/>
  <Override PartName="/ppt/comments/modernComment_1BF_3E5318A4.xml" ContentType="application/vnd.ms-powerpoint.comments+xml"/>
  <Override PartName="/ppt/comments/modernComment_1C3_6A91F8F4.xml" ContentType="application/vnd.ms-powerpoint.comments+xml"/>
  <Override PartName="/ppt/comments/modernComment_1C4_63417067.xml" ContentType="application/vnd.ms-powerpoint.comments+xml"/>
  <Override PartName="/ppt/comments/modernComment_1D4_75179AE5.xml" ContentType="application/vnd.ms-powerpoint.comments+xml"/>
  <Override PartName="/ppt/notesSlides/notesSlide3.xml" ContentType="application/vnd.openxmlformats-officedocument.presentationml.notesSlide+xml"/>
  <Override PartName="/ppt/comments/modernComment_1AD_636D9371.xml" ContentType="application/vnd.ms-powerpoint.comments+xml"/>
  <Override PartName="/ppt/comments/modernComment_1D2_C3B82862.xml" ContentType="application/vnd.ms-powerpoint.comments+xml"/>
  <Override PartName="/ppt/comments/modernComment_1B3_D8BDED3D.xml" ContentType="application/vnd.ms-powerpoint.comments+xml"/>
  <Override PartName="/ppt/comments/modernComment_1B4_D3426246.xml" ContentType="application/vnd.ms-powerpoint.comments+xml"/>
  <Override PartName="/ppt/notesSlides/notesSlide4.xml" ContentType="application/vnd.openxmlformats-officedocument.presentationml.notesSlide+xml"/>
  <Override PartName="/ppt/comments/modernComment_1D3_8957DC93.xml" ContentType="application/vnd.ms-powerpoint.comments+xml"/>
  <Override PartName="/ppt/notesSlides/notesSlide5.xml" ContentType="application/vnd.openxmlformats-officedocument.presentationml.notesSlide+xml"/>
  <Override PartName="/ppt/comments/modernComment_1C7_FDD106F6.xml" ContentType="application/vnd.ms-powerpoint.comments+xml"/>
  <Override PartName="/ppt/comments/modernComment_1CA_ED3EB7C4.xml" ContentType="application/vnd.ms-powerpoint.comments+xml"/>
  <Override PartName="/ppt/comments/modernComment_1CB_EAF123A0.xml" ContentType="application/vnd.ms-powerpoint.comments+xml"/>
  <Override PartName="/ppt/notesSlides/notesSlide6.xml" ContentType="application/vnd.openxmlformats-officedocument.presentationml.notesSlide+xml"/>
  <Override PartName="/ppt/comments/modernComment_1C6_B01FC24A.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sldIdLst>
    <p:sldId id="428" r:id="rId5"/>
    <p:sldId id="431" r:id="rId6"/>
    <p:sldId id="432" r:id="rId7"/>
    <p:sldId id="437" r:id="rId8"/>
    <p:sldId id="442" r:id="rId9"/>
    <p:sldId id="443" r:id="rId10"/>
    <p:sldId id="444" r:id="rId11"/>
    <p:sldId id="426" r:id="rId12"/>
    <p:sldId id="447" r:id="rId13"/>
    <p:sldId id="448" r:id="rId14"/>
    <p:sldId id="449" r:id="rId15"/>
    <p:sldId id="450" r:id="rId16"/>
    <p:sldId id="451" r:id="rId17"/>
    <p:sldId id="452" r:id="rId18"/>
    <p:sldId id="468" r:id="rId19"/>
    <p:sldId id="429" r:id="rId20"/>
    <p:sldId id="460" r:id="rId21"/>
    <p:sldId id="461" r:id="rId22"/>
    <p:sldId id="462" r:id="rId23"/>
    <p:sldId id="434" r:id="rId24"/>
    <p:sldId id="463" r:id="rId25"/>
    <p:sldId id="464" r:id="rId26"/>
    <p:sldId id="466" r:id="rId27"/>
    <p:sldId id="435" r:id="rId28"/>
    <p:sldId id="436" r:id="rId29"/>
    <p:sldId id="467" r:id="rId30"/>
    <p:sldId id="470" r:id="rId31"/>
    <p:sldId id="471" r:id="rId32"/>
    <p:sldId id="473" r:id="rId33"/>
    <p:sldId id="472" r:id="rId34"/>
    <p:sldId id="453" r:id="rId35"/>
    <p:sldId id="455" r:id="rId36"/>
    <p:sldId id="458" r:id="rId37"/>
    <p:sldId id="459" r:id="rId38"/>
    <p:sldId id="454" r:id="rId39"/>
    <p:sldId id="438" r:id="rId40"/>
    <p:sldId id="440" r:id="rId41"/>
    <p:sldId id="439" r:id="rId42"/>
    <p:sldId id="441" r:id="rId43"/>
    <p:sldId id="256" r:id="rId44"/>
    <p:sldId id="423" r:id="rId45"/>
    <p:sldId id="421" r:id="rId46"/>
    <p:sldId id="422" r:id="rId47"/>
    <p:sldId id="257" r:id="rId48"/>
    <p:sldId id="258" r:id="rId49"/>
    <p:sldId id="424" r:id="rId50"/>
    <p:sldId id="401" r:id="rId51"/>
    <p:sldId id="425" r:id="rId52"/>
    <p:sldId id="414" r:id="rId53"/>
    <p:sldId id="430" r:id="rId54"/>
    <p:sldId id="396" r:id="rId55"/>
    <p:sldId id="469" r:id="rId5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0CF862-D93A-778A-8FDE-FB39FC44480A}" name="Dicke, Marcel" initials="DM" userId="S::marcel.dicke@wur.nl::d629b38b-23de-4d5e-a1f2-94bffbd75a19" providerId="AD"/>
  <p188:author id="{B5FA9FB6-FF77-903C-E1EE-1D5E7F8320EA}" name="Aragon Gomez, Marcela" initials="AGM" userId="Aragon Gomez, Marcela" providerId="None"/>
  <p188:author id="{2ABCF3EA-2D0A-F13C-22F3-75BC264053FA}" name="Beschoren da Costa, Pedro" initials="BP" userId="S::pedro.beschorendacosta@wur.nl::a745e8ca-c2a2-41e9-b71e-f65d89e8360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16FBA-CB6B-4768-A8E8-9A4560A7B1A8}" v="624" dt="2022-09-26T14:00:01.147"/>
    <p1510:client id="{2437EC83-5074-CD79-DA52-0C8ED9CA9874}" v="3781" dt="2022-10-03T21:34:51.937"/>
    <p1510:client id="{3908DFB2-C1AE-F47B-98F6-0B7B8E44B025}" v="238" dt="2022-10-03T16:48:04.594"/>
    <p1510:client id="{F3EB4541-058A-657D-5B44-A9558A7E698F}" v="377" dt="2022-10-04T14:29:53.8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72" y="1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modernComment_1AD_636D9371.xml><?xml version="1.0" encoding="utf-8"?>
<p188:cmLst xmlns:a="http://schemas.openxmlformats.org/drawingml/2006/main" xmlns:r="http://schemas.openxmlformats.org/officeDocument/2006/relationships" xmlns:p188="http://schemas.microsoft.com/office/powerpoint/2018/8/main">
  <p188:cm id="{A40AB477-73A7-4995-85F0-82457A08CF4C}" authorId="{B5FA9FB6-FF77-903C-E1EE-1D5E7F8320EA}" created="2022-09-15T12:37:16.352">
    <ac:deMkLst xmlns:ac="http://schemas.microsoft.com/office/drawing/2013/main/command">
      <pc:docMk xmlns:pc="http://schemas.microsoft.com/office/powerpoint/2013/main/command"/>
      <pc:sldMk xmlns:pc="http://schemas.microsoft.com/office/powerpoint/2013/main/command" cId="1668125553" sldId="429"/>
      <ac:picMk id="5" creationId="{99D17631-DF4A-4908-B185-A89DBF8D5D55}"/>
    </ac:deMkLst>
    <p188:txBody>
      <a:bodyPr/>
      <a:lstStyle/>
      <a:p>
        <a:r>
          <a:rPr lang="nl-NL"/>
          <a:t>Note to myself:
*Change colors
*Make asterisk bigger- leave more space </a:t>
        </a:r>
      </a:p>
    </p188:txBody>
  </p188:cm>
  <p188:cm id="{7B02568D-9A1D-4A18-86DD-1DA64D7C6A43}" authorId="{B5FA9FB6-FF77-903C-E1EE-1D5E7F8320EA}" created="2022-09-15T12:39:16.703">
    <ac:deMkLst xmlns:ac="http://schemas.microsoft.com/office/drawing/2013/main/command">
      <pc:docMk xmlns:pc="http://schemas.microsoft.com/office/powerpoint/2013/main/command"/>
      <pc:sldMk xmlns:pc="http://schemas.microsoft.com/office/powerpoint/2013/main/command" cId="1668125553" sldId="429"/>
      <ac:picMk id="5" creationId="{99D17631-DF4A-4908-B185-A89DBF8D5D55}"/>
    </ac:deMkLst>
    <p188:txBody>
      <a:bodyPr/>
      <a:lstStyle/>
      <a:p>
        <a:r>
          <a:rPr lang="nl-NL"/>
          <a:t>[@Beschoren da Costa, Pedro] is this the real abundance in the df for those ASVs selected as predictors by RF?</a:t>
        </a:r>
      </a:p>
    </p188:txBody>
  </p188:cm>
</p188:cmLst>
</file>

<file path=ppt/comments/modernComment_1AF_7AF31E07.xml><?xml version="1.0" encoding="utf-8"?>
<p188:cmLst xmlns:a="http://schemas.openxmlformats.org/drawingml/2006/main" xmlns:r="http://schemas.openxmlformats.org/officeDocument/2006/relationships" xmlns:p188="http://schemas.microsoft.com/office/powerpoint/2018/8/main">
  <p188:cm id="{EF73A1C1-D835-41D1-A143-26620CE24B9C}" authorId="{2ABCF3EA-2D0A-F13C-22F3-75BC264053FA}" created="2022-10-03T21:02:05.607">
    <ac:txMkLst xmlns:ac="http://schemas.microsoft.com/office/drawing/2013/main/command">
      <pc:docMk xmlns:pc="http://schemas.microsoft.com/office/powerpoint/2013/main/command"/>
      <pc:sldMk xmlns:pc="http://schemas.microsoft.com/office/powerpoint/2013/main/command" cId="2062753287" sldId="431"/>
      <ac:spMk id="3" creationId="{00000000-0000-0000-0000-000000000000}"/>
      <ac:txMk cp="362" len="57">
        <ac:context len="2250" hash="2551443492"/>
      </ac:txMk>
    </ac:txMkLst>
    <p188:pos x="3909848" y="677917"/>
    <p188:txBody>
      <a:bodyPr/>
      <a:lstStyle/>
      <a:p>
        <a:r>
          <a:rPr lang="en-US"/>
          <a:t>Altought we have plots in the code we don't really explore this. now that this part was changed due to artefact checks we would have to re-evaluate, adjust plots, formalize tables, and then insert it on the text. feel free to do that but I think it's more productive to let's keep it out</a:t>
        </a:r>
      </a:p>
    </p188:txBody>
  </p188:cm>
  <p188:cm id="{5262A8D0-EC01-462F-83D2-5A50B9438188}" authorId="{2ABCF3EA-2D0A-F13C-22F3-75BC264053FA}" created="2022-10-03T21:10:20.387">
    <ac:txMkLst xmlns:ac="http://schemas.microsoft.com/office/drawing/2013/main/command">
      <pc:docMk xmlns:pc="http://schemas.microsoft.com/office/powerpoint/2013/main/command"/>
      <pc:sldMk xmlns:pc="http://schemas.microsoft.com/office/powerpoint/2013/main/command" cId="2062753287" sldId="431"/>
      <ac:spMk id="2" creationId="{00000000-0000-0000-0000-000000000000}"/>
      <ac:txMk cp="1257" len="67">
        <ac:context len="1518" hash="3597687627"/>
      </ac:txMk>
    </ac:txMkLst>
    <p188:pos x="4445875" y="5270937"/>
    <p188:txBody>
      <a:bodyPr/>
      <a:lstStyle/>
      <a:p>
        <a:r>
          <a:rPr lang="en-US"/>
          <a:t>as we remove qPCR data, this analysis becomes less interesting. it is difficult to describe and was already in suplementary text. it's better if we jsut remove it</a:t>
        </a:r>
      </a:p>
    </p188:txBody>
  </p188:cm>
  <p188:cm id="{26B47E22-6B5E-47C2-A3B9-DEE221BE74F1}" authorId="{2ABCF3EA-2D0A-F13C-22F3-75BC264053FA}" created="2022-10-03T21:13:36.993">
    <ac:txMkLst xmlns:ac="http://schemas.microsoft.com/office/drawing/2013/main/command">
      <pc:docMk xmlns:pc="http://schemas.microsoft.com/office/powerpoint/2013/main/command"/>
      <pc:sldMk xmlns:pc="http://schemas.microsoft.com/office/powerpoint/2013/main/command" cId="2062753287" sldId="431"/>
      <ac:spMk id="3" creationId="{00000000-0000-0000-0000-000000000000}"/>
      <ac:txMk cp="479" len="62">
        <ac:context len="2250" hash="2551443492"/>
      </ac:txMk>
    </ac:txMkLst>
    <p188:pos x="4692868" y="1187668"/>
    <p188:txBody>
      <a:bodyPr/>
      <a:lstStyle/>
      <a:p>
        <a:r>
          <a:rPr lang="en-US"/>
          <a:t>shown as histogram now</a:t>
        </a:r>
      </a:p>
    </p188:txBody>
  </p188:cm>
  <p188:cm id="{3F360050-B8A4-4866-8C28-7A782564BB99}" authorId="{2ABCF3EA-2D0A-F13C-22F3-75BC264053FA}" created="2022-10-04T11:38:18.408">
    <ac:txMkLst xmlns:ac="http://schemas.microsoft.com/office/drawing/2013/main/command">
      <pc:docMk xmlns:pc="http://schemas.microsoft.com/office/powerpoint/2013/main/command"/>
      <pc:sldMk xmlns:pc="http://schemas.microsoft.com/office/powerpoint/2013/main/command" cId="2062753287" sldId="431"/>
      <ac:spMk id="3" creationId="{00000000-0000-0000-0000-000000000000}"/>
      <ac:txMk cp="287" len="74">
        <ac:context len="2250" hash="2551443492"/>
      </ac:txMk>
    </ac:txMkLst>
    <p188:pos x="4869180" y="1066800"/>
    <p188:txBody>
      <a:bodyPr/>
      <a:lstStyle/>
      <a:p>
        <a:r>
          <a:rPr lang="en-US"/>
          <a:t>We could discuss in more detail if we want to add this or not. the figure is very provisory as I had an annoying coding issue</a:t>
        </a:r>
      </a:p>
    </p188:txBody>
  </p188:cm>
</p188:cmLst>
</file>

<file path=ppt/comments/modernComment_1B0_C517A63B.xml><?xml version="1.0" encoding="utf-8"?>
<p188:cmLst xmlns:a="http://schemas.openxmlformats.org/drawingml/2006/main" xmlns:r="http://schemas.openxmlformats.org/officeDocument/2006/relationships" xmlns:p188="http://schemas.microsoft.com/office/powerpoint/2018/8/main">
  <p188:cm id="{4B497FEC-A4E7-4197-B33F-2602BC1DDF66}" authorId="{B5FA9FB6-FF77-903C-E1EE-1D5E7F8320EA}" created="2022-09-15T09:55:40.032">
    <ac:deMkLst xmlns:ac="http://schemas.microsoft.com/office/drawing/2013/main/command">
      <pc:docMk xmlns:pc="http://schemas.microsoft.com/office/powerpoint/2013/main/command"/>
      <pc:sldMk xmlns:pc="http://schemas.microsoft.com/office/powerpoint/2013/main/command" cId="3306661435" sldId="432"/>
      <ac:spMk id="2" creationId="{00000000-0000-0000-0000-000000000000}"/>
    </ac:deMkLst>
    <p188:txBody>
      <a:bodyPr/>
      <a:lstStyle/>
      <a:p>
        <a:r>
          <a:rPr lang="nl-NL"/>
          <a:t>I think maybe we can leave the introduction outline after we have our story. I find it a bit difficult to follow the intro as a mix of biological and bioinformatics perspectives,  I feel we should focus in one of those two and to decide whether this is an experimental-biological paper or a methods one, either way it would be very nice, but how we tell the story and make it clear for the reader depends a bit on the perspective we want to give it from the beginning</a:t>
        </a:r>
      </a:p>
    </p188:txBody>
  </p188:cm>
</p188:cmLst>
</file>

<file path=ppt/comments/modernComment_1B3_D8BDED3D.xml><?xml version="1.0" encoding="utf-8"?>
<p188:cmLst xmlns:a="http://schemas.openxmlformats.org/drawingml/2006/main" xmlns:r="http://schemas.openxmlformats.org/officeDocument/2006/relationships" xmlns:p188="http://schemas.microsoft.com/office/powerpoint/2018/8/main">
  <p188:cm id="{200234C7-CF54-4674-A762-71A053829B35}" authorId="{B5FA9FB6-FF77-903C-E1EE-1D5E7F8320EA}" created="2022-09-15T12:53:51.959">
    <ac:deMkLst xmlns:ac="http://schemas.microsoft.com/office/drawing/2013/main/command">
      <pc:docMk xmlns:pc="http://schemas.microsoft.com/office/powerpoint/2013/main/command"/>
      <pc:sldMk xmlns:pc="http://schemas.microsoft.com/office/powerpoint/2013/main/command" cId="3636325693" sldId="435"/>
      <ac:picMk id="10" creationId="{6214D33C-3854-4EC8-9C05-23A2B4E1663A}"/>
    </ac:deMkLst>
    <p188:txBody>
      <a:bodyPr/>
      <a:lstStyle/>
      <a:p>
        <a:r>
          <a:rPr lang="nl-NL"/>
          <a:t>Note to myself:
*Change colors treatments </a:t>
        </a:r>
      </a:p>
    </p188:txBody>
  </p188:cm>
</p188:cmLst>
</file>

<file path=ppt/comments/modernComment_1B4_D3426246.xml><?xml version="1.0" encoding="utf-8"?>
<p188:cmLst xmlns:a="http://schemas.openxmlformats.org/drawingml/2006/main" xmlns:r="http://schemas.openxmlformats.org/officeDocument/2006/relationships" xmlns:p188="http://schemas.microsoft.com/office/powerpoint/2018/8/main">
  <p188:cm id="{23009A16-9209-45D9-B21A-965DB082E7D7}" authorId="{B5FA9FB6-FF77-903C-E1EE-1D5E7F8320EA}" created="2022-09-15T12:46:36.777">
    <ac:deMkLst xmlns:ac="http://schemas.microsoft.com/office/drawing/2013/main/command">
      <pc:docMk xmlns:pc="http://schemas.microsoft.com/office/powerpoint/2013/main/command"/>
      <pc:sldMk xmlns:pc="http://schemas.microsoft.com/office/powerpoint/2013/main/command" cId="3544343110" sldId="436"/>
      <ac:picMk id="9" creationId="{FBF27E62-C699-47FA-8605-37788FF25033}"/>
    </ac:deMkLst>
    <p188:txBody>
      <a:bodyPr/>
      <a:lstStyle/>
      <a:p>
        <a:r>
          <a:rPr lang="nl-NL"/>
          <a:t>In this figure it's also quite clear thar Commamonadacea is important for B. oleracea in both Endo and Rhizosphere ☺️ For A. thaliana, however, I don't see it that clearly, specially for the endosphere communities, but maybe I'm missing something?</a:t>
        </a:r>
      </a:p>
    </p188:txBody>
  </p188:cm>
</p188:cmLst>
</file>

<file path=ppt/comments/modernComment_1B5_9CEA737E.xml><?xml version="1.0" encoding="utf-8"?>
<p188:cmLst xmlns:a="http://schemas.openxmlformats.org/drawingml/2006/main" xmlns:r="http://schemas.openxmlformats.org/officeDocument/2006/relationships" xmlns:p188="http://schemas.microsoft.com/office/powerpoint/2018/8/main">
  <p188:cm id="{ED71344F-7846-4589-BFE7-ECC65411BDCB}" authorId="{B5FA9FB6-FF77-903C-E1EE-1D5E7F8320EA}" created="2022-09-08T07:45:14.968">
    <ac:deMkLst xmlns:ac="http://schemas.microsoft.com/office/drawing/2013/main/command">
      <pc:docMk xmlns:pc="http://schemas.microsoft.com/office/powerpoint/2013/main/command"/>
      <pc:sldMk xmlns:pc="http://schemas.microsoft.com/office/powerpoint/2013/main/command" cId="2632610686" sldId="437"/>
      <ac:picMk id="6" creationId="{6B9C22BF-CA6C-47AB-8B4F-356240C63B35}"/>
    </ac:deMkLst>
    <p188:replyLst>
      <p188:reply id="{E74646D8-29DF-4126-8748-1021F8EFF84A}" authorId="{2ABCF3EA-2D0A-F13C-22F3-75BC264053FA}" created="2022-09-09T13:20:01.285">
        <p188:txBody>
          <a:bodyPr/>
          <a:lstStyle/>
          <a:p>
            <a:r>
              <a:rPr lang="en-US"/>
              <a:t>if the copy-pasted leaves are looking overly repetitive or even blurry/difficult to see, we can push and pull nodes the edges of those leaves in inkscape. this will create an individual leaf variation</a:t>
            </a:r>
          </a:p>
        </p188:txBody>
      </p188:reply>
      <p188:reply id="{9C1F951F-C2C2-431E-9C47-4C05DA2AE119}" authorId="{B5FA9FB6-FF77-903C-E1EE-1D5E7F8320EA}" created="2022-09-15T09:58:26.393">
        <p188:txBody>
          <a:bodyPr/>
          <a:lstStyle/>
          <a:p>
            <a:r>
              <a:rPr lang="nl-NL"/>
              <a:t>My idea to not be repeating all the time the species names in the plots is to better put a figure of the plant species itself, if we would like to do it like this, then I think is best to put a more or less accurate representation of A. thaliana and B. oleracea, I already have some figures made so it shouldn't be a lot of extra work 😉</a:t>
            </a:r>
          </a:p>
        </p188:txBody>
      </p188:reply>
    </p188:replyLst>
    <p188:txBody>
      <a:bodyPr/>
      <a:lstStyle/>
      <a:p>
        <a:r>
          <a:rPr lang="nl-NL"/>
          <a:t>Note for myself 
To change:
*Italics in species names
*Add phenotypic traits in 'harvesting'
*Use same colors for species as in plots
*Use other plant figure representing both species to be used in plots as well. </a:t>
        </a:r>
      </a:p>
    </p188:txBody>
  </p188:cm>
</p188:cmLst>
</file>

<file path=ppt/comments/modernComment_1BA_9A42B53D.xml><?xml version="1.0" encoding="utf-8"?>
<p188:cmLst xmlns:a="http://schemas.openxmlformats.org/drawingml/2006/main" xmlns:r="http://schemas.openxmlformats.org/officeDocument/2006/relationships" xmlns:p188="http://schemas.microsoft.com/office/powerpoint/2018/8/main">
  <p188:cm id="{6CCB66C1-E1C6-499F-A12D-4098280BB903}" authorId="{2ABCF3EA-2D0A-F13C-22F3-75BC264053FA}" created="2022-09-15T10:32:15.503">
    <pc:sldMkLst xmlns:pc="http://schemas.microsoft.com/office/powerpoint/2013/main/command">
      <pc:docMk/>
      <pc:sldMk cId="2588063037" sldId="442"/>
    </pc:sldMkLst>
    <p188:replyLst>
      <p188:reply id="{2DD388AA-DED1-4A58-A3B1-FEC6D9493316}" authorId="{2ABCF3EA-2D0A-F13C-22F3-75BC264053FA}" created="2022-10-03T21:18:12.759">
        <p188:txBody>
          <a:bodyPr/>
          <a:lstStyle/>
          <a:p>
            <a:r>
              <a:rPr lang="en-US"/>
              <a:t>updated to simplified figure</a:t>
            </a:r>
          </a:p>
        </p188:txBody>
      </p188:reply>
    </p188:replyLst>
    <p188:txBody>
      <a:bodyPr/>
      <a:lstStyle/>
      <a:p>
        <a:r>
          <a:rPr lang="en-US"/>
          <a:t>here we can also add where each figure is generated at (somatimes separated as fig2a and fig2b may have been generated in separate chunks)
alternatively or additionally, we can add the code chunk as a reference in the figure legend</a:t>
        </a:r>
      </a:p>
    </p188:txBody>
  </p188:cm>
</p188:cmLst>
</file>

<file path=ppt/comments/modernComment_1BB_2C7C4065.xml><?xml version="1.0" encoding="utf-8"?>
<p188:cmLst xmlns:a="http://schemas.openxmlformats.org/drawingml/2006/main" xmlns:r="http://schemas.openxmlformats.org/officeDocument/2006/relationships" xmlns:p188="http://schemas.microsoft.com/office/powerpoint/2018/8/main">
  <p188:cm id="{1C69A52C-7068-486C-91A5-F057D216A087}" authorId="{B5FA9FB6-FF77-903C-E1EE-1D5E7F8320EA}" created="2022-09-08T08:09:52.905">
    <ac:deMkLst xmlns:ac="http://schemas.microsoft.com/office/drawing/2013/main/command">
      <pc:docMk xmlns:pc="http://schemas.microsoft.com/office/powerpoint/2013/main/command"/>
      <pc:sldMk xmlns:pc="http://schemas.microsoft.com/office/powerpoint/2013/main/command" cId="746340453" sldId="443"/>
      <ac:picMk id="3" creationId="{12955E61-F5FB-4115-94FC-FC443A99C075}"/>
    </ac:deMkLst>
    <p188:replyLst>
      <p188:reply id="{BE3AB28F-7F9C-4811-9C55-36481E9C9F15}" authorId="{B5FA9FB6-FF77-903C-E1EE-1D5E7F8320EA}" created="2022-09-26T13:53:31.316">
        <p188:txBody>
          <a:bodyPr/>
          <a:lstStyle/>
          <a:p>
            <a:r>
              <a:rPr lang="nl-NL"/>
              <a:t>+*Add text explaining 'Test' and 'p value'</a:t>
            </a:r>
          </a:p>
        </p188:txBody>
      </p188:reply>
    </p188:replyLst>
    <p188:txBody>
      <a:bodyPr/>
      <a:lstStyle/>
      <a:p>
        <a:r>
          <a:rPr lang="nl-NL"/>
          <a:t>Note to myself:
*Make bars thicker
*Make dashed lines with closer small points
*Change names for plant figures 
*Add reference for Cohen's tresholds</a:t>
        </a:r>
      </a:p>
    </p188:txBody>
  </p188:cm>
</p188:cmLst>
</file>

<file path=ppt/comments/modernComment_1BC_756527B.xml><?xml version="1.0" encoding="utf-8"?>
<p188:cmLst xmlns:a="http://schemas.openxmlformats.org/drawingml/2006/main" xmlns:r="http://schemas.openxmlformats.org/officeDocument/2006/relationships" xmlns:p188="http://schemas.microsoft.com/office/powerpoint/2018/8/main">
  <p188:cm id="{9481CAFA-AF25-4CDC-83F0-5F415EB5D8A7}" authorId="{B5FA9FB6-FF77-903C-E1EE-1D5E7F8320EA}" created="2022-09-08T08:01:20.769">
    <ac:deMkLst xmlns:ac="http://schemas.microsoft.com/office/drawing/2013/main/command">
      <pc:docMk xmlns:pc="http://schemas.microsoft.com/office/powerpoint/2013/main/command"/>
      <pc:sldMk xmlns:pc="http://schemas.microsoft.com/office/powerpoint/2013/main/command" cId="123097723" sldId="444"/>
      <ac:spMk id="36" creationId="{3B6DF618-0ED1-49F5-A1CC-DBF0EEC7EE41}"/>
    </ac:deMkLst>
    <p188:replyLst>
      <p188:reply id="{7135D935-812D-4C6B-84B3-E75820AA0DA4}" authorId="{B5FA9FB6-FF77-903C-E1EE-1D5E7F8320EA}" created="2022-09-26T13:52:31.400">
        <p188:txBody>
          <a:bodyPr/>
          <a:lstStyle/>
          <a:p>
            <a:r>
              <a:rPr lang="nl-NL"/>
              <a:t>Remove Gene expression plot</a:t>
            </a:r>
          </a:p>
        </p188:txBody>
      </p188:reply>
    </p188:replyLst>
    <p188:txBody>
      <a:bodyPr/>
      <a:lstStyle/>
      <a:p>
        <a:r>
          <a:rPr lang="nl-NL"/>
          <a:t>Note for myself:
*Add statistical test in legend
*Add in all 8 plots results from GLM
*Change names of species for plant icons </a:t>
        </a:r>
      </a:p>
    </p188:txBody>
  </p188:cm>
</p188:cmLst>
</file>

<file path=ppt/comments/modernComment_1BF_3E5318A4.xml><?xml version="1.0" encoding="utf-8"?>
<p188:cmLst xmlns:a="http://schemas.openxmlformats.org/drawingml/2006/main" xmlns:r="http://schemas.openxmlformats.org/officeDocument/2006/relationships" xmlns:p188="http://schemas.microsoft.com/office/powerpoint/2018/8/main">
  <p188:cm id="{3A61B314-6941-47D3-83A7-FA1F254D22D4}" authorId="{B5FA9FB6-FF77-903C-E1EE-1D5E7F8320EA}" created="2022-09-08T08:11:44.657">
    <ac:txMkLst xmlns:ac="http://schemas.microsoft.com/office/drawing/2013/main/command">
      <pc:docMk xmlns:pc="http://schemas.microsoft.com/office/powerpoint/2013/main/command"/>
      <pc:sldMk xmlns:pc="http://schemas.microsoft.com/office/powerpoint/2013/main/command" cId="1045633188" sldId="447"/>
      <ac:spMk id="8" creationId="{C1B0654D-6B5B-41CC-8E4F-168E6C312A25}"/>
      <ac:txMk cp="182" len="89">
        <ac:context len="318" hash="513256651"/>
      </ac:txMk>
    </ac:txMkLst>
    <p188:pos x="7859353" y="473625"/>
    <p188:replyLst>
      <p188:reply id="{6126449D-3AF5-44F4-A688-20BBC0BA6BC1}" authorId="{2ABCF3EA-2D0A-F13C-22F3-75BC264053FA}" created="2022-09-09T13:25:45.063">
        <p188:txBody>
          <a:bodyPr/>
          <a:lstStyle/>
          <a:p>
            <a:r>
              <a:rPr lang="en-US"/>
              <a:t>indeed, this bit of result does not have be to included in the legend. it will be odd to have only this figure with any result/discussion on it</a:t>
            </a:r>
          </a:p>
        </p188:txBody>
      </p188:reply>
    </p188:replyLst>
    <p188:txBody>
      <a:bodyPr/>
      <a:lstStyle/>
      <a:p>
        <a:r>
          <a:rPr lang="nl-NL"/>
          <a:t>[@Beschoren da Costa, Pedro] not sure if in the legend we should write that the plot is showing. </a:t>
        </a:r>
      </a:p>
    </p188:txBody>
  </p188:cm>
  <p188:cm id="{410A8DDC-C1D7-46EA-956A-EFE1BD89B524}" authorId="{B5FA9FB6-FF77-903C-E1EE-1D5E7F8320EA}" created="2022-09-08T08:12:15.652">
    <ac:deMkLst xmlns:ac="http://schemas.microsoft.com/office/drawing/2013/main/command">
      <pc:docMk xmlns:pc="http://schemas.microsoft.com/office/powerpoint/2013/main/command"/>
      <pc:sldMk xmlns:pc="http://schemas.microsoft.com/office/powerpoint/2013/main/command" cId="1045633188" sldId="447"/>
      <ac:picMk id="7" creationId="{152AE57B-38DD-477E-85C9-5D7A920C5759}"/>
    </ac:deMkLst>
    <p188:txBody>
      <a:bodyPr/>
      <a:lstStyle/>
      <a:p>
        <a:r>
          <a:rPr lang="nl-NL"/>
          <a:t>Note to myself:
*Make icons larger</a:t>
        </a:r>
      </a:p>
    </p188:txBody>
  </p188:cm>
  <p188:cm id="{8F4A65AB-7892-4C08-84E1-BD0191300C3E}" authorId="{B5FA9FB6-FF77-903C-E1EE-1D5E7F8320EA}" created="2022-09-08T08:14:30.409">
    <ac:txMkLst xmlns:ac="http://schemas.microsoft.com/office/drawing/2013/main/command">
      <pc:docMk xmlns:pc="http://schemas.microsoft.com/office/powerpoint/2013/main/command"/>
      <pc:sldMk xmlns:pc="http://schemas.microsoft.com/office/powerpoint/2013/main/command" cId="1045633188" sldId="447"/>
      <ac:spMk id="8" creationId="{C1B0654D-6B5B-41CC-8E4F-168E6C312A25}"/>
      <ac:txMk cp="272" len="43">
        <ac:context len="318" hash="513256651"/>
      </ac:txMk>
    </ac:txMkLst>
    <p188:pos x="3017190" y="650270"/>
    <p188:replyLst>
      <p188:reply id="{1AB1AE00-F9D3-4C6A-A08B-30121F8FD343}" authorId="{2ABCF3EA-2D0A-F13C-22F3-75BC264053FA}" created="2022-09-09T13:29:12.398">
        <p188:txBody>
          <a:bodyPr/>
          <a:lstStyle/>
          <a:p>
            <a:r>
              <a:rPr lang="en-US"/>
              <a:t>We should show NMDS stress here at least(either on figure or on legend). all details of the full permanova model might be too much to fit in, but p and R2 for treatment, compartmnet and plant could fit </a:t>
            </a:r>
          </a:p>
        </p188:txBody>
      </p188:reply>
      <p188:reply id="{61397FEF-79A0-4DA7-BB8A-36983636D895}" authorId="{B5FA9FB6-FF77-903C-E1EE-1D5E7F8320EA}" created="2022-09-15T12:34:48.145">
        <p188:txBody>
          <a:bodyPr/>
          <a:lstStyle/>
          <a:p>
            <a:r>
              <a:rPr lang="nl-NL"/>
              <a:t>sounds good!</a:t>
            </a:r>
          </a:p>
        </p188:txBody>
      </p188:reply>
    </p188:replyLst>
    <p188:txBody>
      <a:bodyPr/>
      <a:lstStyle/>
      <a:p>
        <a:r>
          <a:rPr lang="nl-NL"/>
          <a:t>Otherwise I think it's a bit incomplete, even if it's in the supplementary if you see the figure I think you would like to know this values if you are the reader</a:t>
        </a:r>
      </a:p>
    </p188:txBody>
  </p188:cm>
  <p188:cm id="{8A3014DE-9180-4694-BDA6-315B2984FA7A}" authorId="{930CF862-D93A-778A-8FDE-FB39FC44480A}" created="2022-09-16T10:06:30.086">
    <pc:sldMkLst xmlns:pc="http://schemas.microsoft.com/office/powerpoint/2013/main/command">
      <pc:docMk/>
      <pc:sldMk cId="1045633188" sldId="447"/>
    </pc:sldMkLst>
    <p188:txBody>
      <a:bodyPr/>
      <a:lstStyle/>
      <a:p>
        <a:r>
          <a:rPr lang="en-US"/>
          <a:t>I like this figure - suggest not to use small and large symbols vor endo vs rhizosphere but to use different ones, e.g. for rhizosphere: squares and diamonds as long as they are visually clearly different from the circles and triangles</a:t>
        </a:r>
      </a:p>
    </p188:txBody>
  </p188:cm>
</p188:cmLst>
</file>

<file path=ppt/comments/modernComment_1C3_6A91F8F4.xml><?xml version="1.0" encoding="utf-8"?>
<p188:cmLst xmlns:a="http://schemas.openxmlformats.org/drawingml/2006/main" xmlns:r="http://schemas.openxmlformats.org/officeDocument/2006/relationships" xmlns:p188="http://schemas.microsoft.com/office/powerpoint/2018/8/main">
  <p188:cm id="{7137D65B-0989-49F7-ABDF-545128F49C97}" authorId="{B5FA9FB6-FF77-903C-E1EE-1D5E7F8320EA}" created="2022-09-08T08:15:58.014">
    <ac:txMkLst xmlns:ac="http://schemas.microsoft.com/office/drawing/2013/main/command">
      <pc:docMk xmlns:pc="http://schemas.microsoft.com/office/powerpoint/2013/main/command"/>
      <pc:sldMk xmlns:pc="http://schemas.microsoft.com/office/powerpoint/2013/main/command" cId="1787951348" sldId="451"/>
      <ac:spMk id="5" creationId="{EFDE7CDA-7ABD-4BAF-84C0-506236466F77}"/>
      <ac:txMk cp="182" len="78">
        <ac:context len="302" hash="2781444027"/>
      </ac:txMk>
    </ac:txMkLst>
    <p188:pos x="5727891" y="654215"/>
    <p188:replyLst>
      <p188:reply id="{7F698161-970D-42D5-866B-C850D8AA0466}" authorId="{2ABCF3EA-2D0A-F13C-22F3-75BC264053FA}" created="2022-09-09T13:31:46.966">
        <p188:txBody>
          <a:bodyPr/>
          <a:lstStyle/>
          <a:p>
            <a:r>
              <a:rPr lang="en-US"/>
              <a:t>black dots represent outliers. did you mean statistical significant leters? they are on a SUP table but indeed we can just move that to the plot and dismiss the table</a:t>
            </a:r>
          </a:p>
        </p188:txBody>
      </p188:reply>
      <p188:reply id="{E7762E6B-7C80-4C61-AA97-38051713A778}" authorId="{B5FA9FB6-FF77-903C-E1EE-1D5E7F8320EA}" created="2022-09-15T09:40:38.859">
        <p188:txBody>
          <a:bodyPr/>
          <a:lstStyle/>
          <a:p>
            <a:r>
              <a:rPr lang="nl-NL"/>
              <a:t>no, I mean the exact shannon diversity index value for each plant replicate on top of the boxplot 😉</a:t>
            </a:r>
          </a:p>
        </p188:txBody>
      </p188:reply>
    </p188:replyLst>
    <p188:txBody>
      <a:bodyPr/>
      <a:lstStyle/>
      <a:p>
        <a:r>
          <a:rPr lang="nl-NL"/>
          <a:t>Note to myself &amp; [@Beschoren da Costa, Pedro]:
*Double-check what the boxplots are showing 
*Double-check if black dots are outliers
*Shall we add raw data on top of boxplots as for the other plant traits? </a:t>
        </a:r>
      </a:p>
    </p188:txBody>
  </p188:cm>
  <p188:cm id="{FC1F83E6-3A96-4AE7-A4FF-0E984D8EA077}" authorId="{B5FA9FB6-FF77-903C-E1EE-1D5E7F8320EA}" created="2022-09-08T08:18:12.625">
    <ac:deMkLst xmlns:ac="http://schemas.microsoft.com/office/drawing/2013/main/command">
      <pc:docMk xmlns:pc="http://schemas.microsoft.com/office/powerpoint/2013/main/command"/>
      <pc:sldMk xmlns:pc="http://schemas.microsoft.com/office/powerpoint/2013/main/command" cId="1787951348" sldId="451"/>
      <ac:picMk id="11" creationId="{6B5292A1-0197-4B4A-AD2C-57E85570E689}"/>
    </ac:deMkLst>
    <p188:txBody>
      <a:bodyPr/>
      <a:lstStyle/>
      <a:p>
        <a:r>
          <a:rPr lang="nl-NL"/>
          <a:t>Note to myself:
*Make legend larger 
*Color endosphere/rhizosphere pannel according to chosen colors </a:t>
        </a:r>
      </a:p>
    </p188:txBody>
  </p188:cm>
</p188:cmLst>
</file>

<file path=ppt/comments/modernComment_1C4_63417067.xml><?xml version="1.0" encoding="utf-8"?>
<p188:cmLst xmlns:a="http://schemas.openxmlformats.org/drawingml/2006/main" xmlns:r="http://schemas.openxmlformats.org/officeDocument/2006/relationships" xmlns:p188="http://schemas.microsoft.com/office/powerpoint/2018/8/main">
  <p188:cm id="{BA920CD9-E6AE-4D20-B60D-BDEA5FC95740}" authorId="{B5FA9FB6-FF77-903C-E1EE-1D5E7F8320EA}" created="2022-09-08T08:24:02.233">
    <ac:deMkLst xmlns:ac="http://schemas.microsoft.com/office/drawing/2013/main/command">
      <pc:docMk xmlns:pc="http://schemas.microsoft.com/office/powerpoint/2013/main/command"/>
      <pc:sldMk xmlns:pc="http://schemas.microsoft.com/office/powerpoint/2013/main/command" cId="1665232999" sldId="452"/>
      <ac:spMk id="13" creationId="{E8DC5B78-B453-4301-94A5-F220CD0F4A7D}"/>
    </ac:deMkLst>
    <p188:replyLst>
      <p188:reply id="{D94F2200-6A03-4A0D-8EBA-0916D8EAE654}" authorId="{2ABCF3EA-2D0A-F13C-22F3-75BC264053FA}" created="2022-09-09T13:37:17.947">
        <p188:txBody>
          <a:bodyPr/>
          <a:lstStyle/>
          <a:p>
            <a:r>
              <a:rPr lang="en-US"/>
              <a:t>second table in pg 14 of the tables document, names SUP_table_alpha_diversity_pairwise . reproduced here slightly outside the slide</a:t>
            </a:r>
          </a:p>
        </p188:txBody>
      </p188:reply>
      <p188:reply id="{280B9783-3BEB-4BD5-ABF8-10DE531A8563}" authorId="{B5FA9FB6-FF77-903C-E1EE-1D5E7F8320EA}" created="2022-09-15T10:00:46.188">
        <p188:txBody>
          <a:bodyPr/>
          <a:lstStyle/>
          <a:p>
            <a:r>
              <a:rPr lang="nl-NL"/>
              <a:t>thanks! I put it in the next slide </a:t>
            </a:r>
          </a:p>
        </p188:txBody>
      </p188:reply>
    </p188:replyLst>
    <p188:txBody>
      <a:bodyPr/>
      <a:lstStyle/>
      <a:p>
        <a:r>
          <a:rPr lang="nl-NL"/>
          <a:t>[@Beschoren da Costa, Pedro]
You added this to the list but I couldn't find it in the word document with the tables </a:t>
        </a:r>
      </a:p>
    </p188:txBody>
  </p188:cm>
</p188:cmLst>
</file>

<file path=ppt/comments/modernComment_1C6_B01FC24A.xml><?xml version="1.0" encoding="utf-8"?>
<p188:cmLst xmlns:a="http://schemas.openxmlformats.org/drawingml/2006/main" xmlns:r="http://schemas.openxmlformats.org/officeDocument/2006/relationships" xmlns:p188="http://schemas.microsoft.com/office/powerpoint/2018/8/main">
  <p188:cm id="{894D8CD0-E84E-442D-A595-433FB98789A5}" authorId="{B5FA9FB6-FF77-903C-E1EE-1D5E7F8320EA}" created="2022-09-08T08:47:10.852">
    <ac:deMkLst xmlns:ac="http://schemas.microsoft.com/office/drawing/2013/main/command">
      <pc:docMk xmlns:pc="http://schemas.microsoft.com/office/powerpoint/2013/main/command"/>
      <pc:sldMk xmlns:pc="http://schemas.microsoft.com/office/powerpoint/2013/main/command" cId="2954871370" sldId="454"/>
      <ac:picMk id="10" creationId="{49301C16-A927-4FE7-AB7F-48A6DA567EFE}"/>
    </ac:deMkLst>
    <p188:replyLst>
      <p188:reply id="{3AC1241B-FD9A-425C-A219-8739C6FF9987}" authorId="{2ABCF3EA-2D0A-F13C-22F3-75BC264053FA}" created="2022-09-09T14:16:18.748">
        <p188:txBody>
          <a:bodyPr/>
          <a:lstStyle/>
          <a:p>
            <a:r>
              <a:rPr lang="en-US"/>
              <a:t>this figure and the regression are ultimatetly showing different things on comamonadaceae. on this figure is all about comparisons between the treatments. the regression essentialy ignores the different treatments.
I will prepare an alternative to this figure. I think that a red circle arround the comoamonadaceae branch, instead of a single red dot on the comamonadaceae node, might be more visual. we can add a light red shade to the background of that circle and then it should stand out quite a lot. it's also possible to remove the grey tree and put legendes on eveyr node of every colored tree, repeating the label</a:t>
            </a:r>
          </a:p>
        </p188:txBody>
      </p188:reply>
      <p188:reply id="{EA614D6F-948A-4A1B-9B41-9DF9F99A9C2D}" authorId="{B5FA9FB6-FF77-903C-E1EE-1D5E7F8320EA}" created="2022-09-15T09:47:19.025">
        <p188:txBody>
          <a:bodyPr/>
          <a:lstStyle/>
          <a:p>
            <a:r>
              <a:rPr lang="nl-NL"/>
              <a:t>let's also discuss this with Marcel and Karen 😉</a:t>
            </a:r>
          </a:p>
        </p188:txBody>
      </p188:reply>
      <p188:reply id="{96FDC9BE-8B79-42CA-AEAC-462E38F84496}" authorId="{2ABCF3EA-2D0A-F13C-22F3-75BC264053FA}" created="2022-10-03T20:48:19.322">
        <p188:txBody>
          <a:bodyPr/>
          <a:lstStyle/>
          <a:p>
            <a:r>
              <a:rPr lang="en-US"/>
              <a:t>new figure version in .\R output\Figures_for_publication\Edited_figuresed_NeutralModels_differential_heat_tree_AT_BO_PB.svg</a:t>
            </a:r>
          </a:p>
        </p188:txBody>
      </p188:reply>
    </p188:replyLst>
    <p188:txBody>
      <a:bodyPr/>
      <a:lstStyle/>
      <a:p>
        <a:r>
          <a:rPr lang="nl-NL"/>
          <a:t>Comment for discussion:
I think this figure might be too full/complicated as it is to show as main figure, specially considering that we show another heat tree at the end where the impoartant ASVs are nicely shown. I understand that the point is to show that Commamonadacea is a diversity hotspot, but I find it hard to see it, even by already going through the figure several times and editing it myself to highlight the family. I feel this point could be a bit more clearly made in the next regression plot, where we show that there's higher diversity than expected.</a:t>
        </a:r>
      </a:p>
    </p188:txBody>
  </p188:cm>
</p188:cmLst>
</file>

<file path=ppt/comments/modernComment_1C7_FDD106F6.xml><?xml version="1.0" encoding="utf-8"?>
<p188:cmLst xmlns:a="http://schemas.openxmlformats.org/drawingml/2006/main" xmlns:r="http://schemas.openxmlformats.org/officeDocument/2006/relationships" xmlns:p188="http://schemas.microsoft.com/office/powerpoint/2018/8/main">
  <p188:cm id="{D9A12D05-ADEB-42D3-92FC-3B06EC906CEB}" authorId="{B5FA9FB6-FF77-903C-E1EE-1D5E7F8320EA}" created="2022-09-08T09:07:55.207">
    <ac:deMkLst xmlns:ac="http://schemas.microsoft.com/office/drawing/2013/main/command">
      <pc:docMk xmlns:pc="http://schemas.microsoft.com/office/powerpoint/2013/main/command"/>
      <pc:sldMk xmlns:pc="http://schemas.microsoft.com/office/powerpoint/2013/main/command" cId="4258334454" sldId="455"/>
      <ac:picMk id="10" creationId="{3FA4391E-881E-44A9-AC19-1A9E8FD17DA2}"/>
    </ac:deMkLst>
    <p188:txBody>
      <a:bodyPr/>
      <a:lstStyle/>
      <a:p>
        <a:r>
          <a:rPr lang="nl-NL"/>
          <a:t>Note to myself:
*Change bold titles, for species figures 
*Change to vertical to keep consistency
*Remove grid from background </a:t>
        </a:r>
      </a:p>
    </p188:txBody>
  </p188:cm>
  <p188:cm id="{911F7366-E5C1-4367-A60B-22158877EE86}" authorId="{B5FA9FB6-FF77-903C-E1EE-1D5E7F8320EA}" created="2022-09-08T09:12:10.490">
    <ac:deMkLst xmlns:ac="http://schemas.microsoft.com/office/drawing/2013/main/command">
      <pc:docMk xmlns:pc="http://schemas.microsoft.com/office/powerpoint/2013/main/command"/>
      <pc:sldMk xmlns:pc="http://schemas.microsoft.com/office/powerpoint/2013/main/command" cId="4258334454" sldId="455"/>
      <ac:picMk id="10" creationId="{3FA4391E-881E-44A9-AC19-1A9E8FD17DA2}"/>
    </ac:deMkLst>
    <p188:replyLst>
      <p188:reply id="{47610852-DDE5-4EB4-AE2B-A8304EB330BC}" authorId="{2ABCF3EA-2D0A-F13C-22F3-75BC264053FA}" created="2022-09-09T14:05:55.382">
        <p188:txBody>
          <a:bodyPr/>
          <a:lstStyle/>
          <a:p>
            <a:r>
              <a:rPr lang="en-US"/>
              <a:t>the legend filtering I added can indeed be improved. I did not test it too much. alternatively we can just remove by hand, keeping only the families that have something interesting about them</a:t>
            </a:r>
          </a:p>
        </p188:txBody>
      </p188:reply>
      <p188:reply id="{90F46CAA-BE90-4D43-ACB4-2BB633E2C47E}" authorId="{2ABCF3EA-2D0A-F13C-22F3-75BC264053FA}" created="2022-10-03T20:53:07.902">
        <p188:txBody>
          <a:bodyPr/>
          <a:lstStyle/>
          <a:p>
            <a:r>
              <a:rPr lang="en-US"/>
              <a:t>a new version in .\R output\Figures_for_publication\NeutralModel_AlphaCorr_Family_AT_BO.svg needs finishing touches. then it can be pasted here.</a:t>
            </a:r>
          </a:p>
        </p188:txBody>
      </p188:reply>
    </p188:replyLst>
    <p188:txBody>
      <a:bodyPr/>
      <a:lstStyle/>
      <a:p>
        <a:r>
          <a:rPr lang="nl-NL"/>
          <a:t>Comment for discussion 
[@Beschoren da Costa, Pedro]
What do you think if we apply some sort of filter to only show the legend for i.e. the first 10 families or something like that, and make the plot less busy? specially in the Simpson diversity, it looks a bit too full and distracts the attention from what we want to show. We can have a supplementary table with all the family names (or the first 50 for instance), and whether it was inside or outside the regression with the confidence interval. Or also we can also decide to only show one index (i.e. Shannon) and the other two plots we put it in the supplementary  </a:t>
        </a:r>
      </a:p>
    </p188:txBody>
  </p188:cm>
  <p188:cm id="{E14B4217-A6C0-4A93-9D3C-9A722AECDC5E}" authorId="{B5FA9FB6-FF77-903C-E1EE-1D5E7F8320EA}" created="2022-09-08T09:19:27.146">
    <ac:txMkLst xmlns:ac="http://schemas.microsoft.com/office/drawing/2013/main/command">
      <pc:docMk xmlns:pc="http://schemas.microsoft.com/office/powerpoint/2013/main/command"/>
      <pc:sldMk xmlns:pc="http://schemas.microsoft.com/office/powerpoint/2013/main/command" cId="4258334454" sldId="455"/>
      <ac:spMk id="3" creationId="{00000000-0000-0000-0000-000000000000}"/>
      <ac:txMk cp="81" len="13">
        <ac:context len="442" hash="672586241"/>
      </ac:txMk>
    </ac:txMkLst>
    <p188:pos x="6987209" y="278296"/>
    <p188:replyLst>
      <p188:reply id="{53007BBC-7D10-4D8B-8096-2472FC6950B8}" authorId="{2ABCF3EA-2D0A-F13C-22F3-75BC264053FA}" created="2022-09-09T14:03:57.347">
        <p188:txBody>
          <a:bodyPr/>
          <a:lstStyle/>
          <a:p>
            <a:r>
              <a:rPr lang="en-US"/>
              <a:t>It's only rhizosphere. I've changed the legend now</a:t>
            </a:r>
          </a:p>
        </p188:txBody>
      </p188:reply>
    </p188:replyLst>
    <p188:txBody>
      <a:bodyPr/>
      <a:lstStyle/>
      <a:p>
        <a:r>
          <a:rPr lang="nl-NL"/>
          <a:t>Note to check [@Beschoren da Costa, Pedro]
*is the full community all together, or is it just for rhizosphere samples? if yes, we have to specify this in the legends of the plots. Now it looks as if its in the full dataset (endosphere+rhizosphere)</a:t>
        </a:r>
      </a:p>
    </p188:txBody>
  </p188:cm>
</p188:cmLst>
</file>

<file path=ppt/comments/modernComment_1CA_ED3EB7C4.xml><?xml version="1.0" encoding="utf-8"?>
<p188:cmLst xmlns:a="http://schemas.openxmlformats.org/drawingml/2006/main" xmlns:r="http://schemas.openxmlformats.org/officeDocument/2006/relationships" xmlns:p188="http://schemas.microsoft.com/office/powerpoint/2018/8/main">
  <p188:cm id="{46639013-277C-4EB5-838B-BED47F2DC43D}" authorId="{B5FA9FB6-FF77-903C-E1EE-1D5E7F8320EA}" created="2022-09-08T09:24:18.151">
    <pc:sldMkLst xmlns:pc="http://schemas.microsoft.com/office/powerpoint/2013/main/command">
      <pc:docMk/>
      <pc:sldMk cId="3980310468" sldId="458"/>
    </pc:sldMkLst>
    <p188:replyLst>
      <p188:reply id="{66ECC849-95BA-4B59-895C-AFFEB366A68C}" authorId="{2ABCF3EA-2D0A-F13C-22F3-75BC264053FA}" created="2022-09-09T14:11:29.972">
        <p188:txBody>
          <a:bodyPr/>
          <a:lstStyle/>
          <a:p>
            <a:r>
              <a:rPr lang="en-US"/>
              <a:t>the point is more to highlight rhizobiales. I was going to reduce the spotlight on the family to reduce the complexity of the paper, but as N fixation on insect gut becomes relevant in the discussion it becomes imporntat to highlight rhizobiales (the main driver of N fixation)</a:t>
            </a:r>
          </a:p>
        </p188:txBody>
      </p188:reply>
      <p188:reply id="{47FF9CA7-22D0-4D49-8C37-E691ABF30ABF}" authorId="{2ABCF3EA-2D0A-F13C-22F3-75BC264053FA}" created="2022-10-03T20:53:58.577">
        <p188:txBody>
          <a:bodyPr/>
          <a:lstStyle/>
          <a:p>
            <a:r>
              <a:rPr lang="en-US"/>
              <a:t>  a new version in .\R output\Figures_for_publication\NeutralModel_AlphaCorr_Order_AT_BO.svg needs finishing touches. then it can be pasted here.</a:t>
            </a:r>
          </a:p>
        </p188:txBody>
      </p188:reply>
    </p188:replyLst>
    <p188:txBody>
      <a:bodyPr/>
      <a:lstStyle/>
      <a:p>
        <a:r>
          <a:rPr lang="nl-NL"/>
          <a:t>Comment for discussion:
*Is this figure necessary? I guess we would like to see that Burkholderiales is outside of the regression but we don't see this (or is it to make the point that it's not the whole Order but specifically Comamonadace family?) Rhizobiales however, it is. </a:t>
        </a:r>
      </a:p>
    </p188:txBody>
  </p188:cm>
</p188:cmLst>
</file>

<file path=ppt/comments/modernComment_1CB_EAF123A0.xml><?xml version="1.0" encoding="utf-8"?>
<p188:cmLst xmlns:a="http://schemas.openxmlformats.org/drawingml/2006/main" xmlns:r="http://schemas.openxmlformats.org/officeDocument/2006/relationships" xmlns:p188="http://schemas.microsoft.com/office/powerpoint/2018/8/main">
  <p188:cm id="{A4F76B42-F4C9-4CB6-8CC2-C7D3ABC748EF}" authorId="{B5FA9FB6-FF77-903C-E1EE-1D5E7F8320EA}" created="2022-09-08T09:25:19.676">
    <ac:deMkLst xmlns:ac="http://schemas.microsoft.com/office/drawing/2013/main/command">
      <pc:docMk xmlns:pc="http://schemas.microsoft.com/office/powerpoint/2013/main/command"/>
      <pc:sldMk xmlns:pc="http://schemas.microsoft.com/office/powerpoint/2013/main/command" cId="3941671840" sldId="459"/>
      <ac:picMk id="8" creationId="{EE209B4A-F046-494D-929B-77698B534EA9}"/>
    </ac:deMkLst>
    <p188:replyLst>
      <p188:reply id="{508DF631-290E-426B-BBE5-D6E677B0C433}" authorId="{2ABCF3EA-2D0A-F13C-22F3-75BC264053FA}" created="2022-10-03T20:54:10.859">
        <p188:txBody>
          <a:bodyPr/>
          <a:lstStyle/>
          <a:p>
            <a:r>
              <a:rPr lang="en-US"/>
              <a:t>a new version in .\R output\Figures_for_publication\NeutralModel_AlphaCorr_Class_AT_BO.svg needs finishing touches. then it can be pasted here.</a:t>
            </a:r>
          </a:p>
        </p188:txBody>
      </p188:reply>
    </p188:replyLst>
    <p188:txBody>
      <a:bodyPr/>
      <a:lstStyle/>
      <a:p>
        <a:r>
          <a:rPr lang="nl-NL"/>
          <a:t>Comment for discussion:
*Idem as last plot for Order</a:t>
        </a:r>
      </a:p>
    </p188:txBody>
  </p188:cm>
</p188:cmLst>
</file>

<file path=ppt/comments/modernComment_1D2_C3B82862.xml><?xml version="1.0" encoding="utf-8"?>
<p188:cmLst xmlns:a="http://schemas.openxmlformats.org/drawingml/2006/main" xmlns:r="http://schemas.openxmlformats.org/officeDocument/2006/relationships" xmlns:p188="http://schemas.microsoft.com/office/powerpoint/2018/8/main">
  <p188:cm id="{E970D813-6431-4EE7-8710-30FCD124A0EB}" authorId="{2ABCF3EA-2D0A-F13C-22F3-75BC264053FA}" status="resolved" created="2022-09-15T11:26:20.520" complete="100000">
    <ac:txMkLst xmlns:ac="http://schemas.microsoft.com/office/drawing/2013/main/command">
      <pc:docMk xmlns:pc="http://schemas.microsoft.com/office/powerpoint/2013/main/command"/>
      <pc:sldMk xmlns:pc="http://schemas.microsoft.com/office/powerpoint/2013/main/command" cId="3283626082" sldId="466"/>
      <ac:spMk id="2" creationId="{42227037-D6E0-4566-999D-CB3DF81A23CF}"/>
      <ac:txMk cp="187" len="47">
        <ac:context len="274" hash="780166151"/>
      </ac:txMk>
    </ac:txMkLst>
    <p188:pos x="3212629" y="879592"/>
    <p188:replyLst>
      <p188:reply id="{DAECFC51-0761-4937-81C9-3021B0D9FB47}" authorId="{B5FA9FB6-FF77-903C-E1EE-1D5E7F8320EA}" created="2022-09-15T12:44:02.171">
        <p188:txBody>
          <a:bodyPr/>
          <a:lstStyle/>
          <a:p>
            <a:r>
              <a:rPr lang="nl-NL"/>
              <a:t>Alright, anyhow if we include this in he suplementary perhaps it would be best to change to inflorescence dry weight for A. thaliana? (or do they have to be the same trait?)</a:t>
            </a:r>
          </a:p>
        </p188:txBody>
      </p188:reply>
      <p188:reply id="{B72AAB1D-A6C3-4D20-9C0C-ADE9D25DB3ED}" authorId="{2ABCF3EA-2D0A-F13C-22F3-75BC264053FA}" created="2022-10-03T21:11:43.158">
        <p188:txBody>
          <a:bodyPr/>
          <a:lstStyle/>
          <a:p>
            <a:r>
              <a:rPr lang="en-US"/>
              <a:t>supressed as we no longer use qPCR data</a:t>
            </a:r>
          </a:p>
        </p188:txBody>
      </p188:reply>
    </p188:replyLst>
    <p188:txBody>
      <a:bodyPr/>
      <a:lstStyle/>
      <a:p>
        <a:r>
          <a:rPr lang="en-US"/>
          <a:t>Yes it all plant dry weight. this can be adjusted. at the same time, we are not discussing this part of the analysis in detail on the manuscript. supplementary text describing these correations still needs completion, reviewing and editing.</a:t>
        </a:r>
      </a:p>
    </p188:txBody>
  </p188:cm>
</p188:cmLst>
</file>

<file path=ppt/comments/modernComment_1D3_8957DC93.xml><?xml version="1.0" encoding="utf-8"?>
<p188:cmLst xmlns:a="http://schemas.openxmlformats.org/drawingml/2006/main" xmlns:r="http://schemas.openxmlformats.org/officeDocument/2006/relationships" xmlns:p188="http://schemas.microsoft.com/office/powerpoint/2018/8/main">
  <p188:cm id="{98A7E475-70A1-4095-AA83-E881264595A8}" authorId="{B5FA9FB6-FF77-903C-E1EE-1D5E7F8320EA}" created="2022-09-08T08:26:59.260">
    <ac:txMkLst xmlns:ac="http://schemas.microsoft.com/office/drawing/2013/main/command">
      <pc:docMk xmlns:pc="http://schemas.microsoft.com/office/powerpoint/2013/main/command"/>
      <pc:sldMk xmlns:pc="http://schemas.microsoft.com/office/powerpoint/2013/main/command" cId="2304236691" sldId="467"/>
      <ac:spMk id="6" creationId="{A82909C2-70B7-4598-A7CD-D7394BD55F96}"/>
      <ac:txMk cp="94" len="144">
        <ac:context len="740" hash="1166231864"/>
      </ac:txMk>
    </ac:txMkLst>
    <p188:pos x="5569572" y="468001"/>
    <p188:replyLst>
      <p188:reply id="{7ABF9568-6BAD-4AC0-835C-23E7B4CCAECE}" authorId="{2ABCF3EA-2D0A-F13C-22F3-75BC264053FA}" created="2022-09-09T13:48:04.423">
        <p188:txBody>
          <a:bodyPr/>
          <a:lstStyle/>
          <a:p>
            <a:r>
              <a:rPr lang="en-US"/>
              <a:t>This figure is not only about the end result, but also about the process. the point is to make very evident and visual the effect of the pipeline: we had A/B, performermed the operations in C/D, and finished with E/F.  the re-calculated NMDS shows that the treatments are quite mixed together, wihtout having the other samples of the first NMDS plot. also, ploting the same figure with different legends or " zooming" parts of a larger figure is common </a:t>
            </a:r>
          </a:p>
        </p188:txBody>
      </p188:reply>
    </p188:replyLst>
    <p188:txBody>
      <a:bodyPr/>
      <a:lstStyle/>
      <a:p>
        <a:r>
          <a:rPr lang="nl-NL"/>
          <a:t>[@Beschoren da Costa, Pedro]
I'm also not sure if its valid to repeat the result of the Beta diversity plot </a:t>
        </a:r>
      </a:p>
    </p188:txBody>
  </p188:cm>
  <p188:cm id="{66C441C0-6EEB-4CBB-9760-68F03BF12F10}" authorId="{B5FA9FB6-FF77-903C-E1EE-1D5E7F8320EA}" created="2022-09-08T08:28:38.630">
    <ac:txMkLst xmlns:ac="http://schemas.microsoft.com/office/drawing/2013/main/command">
      <pc:docMk xmlns:pc="http://schemas.microsoft.com/office/powerpoint/2013/main/command"/>
      <pc:sldMk xmlns:pc="http://schemas.microsoft.com/office/powerpoint/2013/main/command" cId="2304236691" sldId="467"/>
      <ac:spMk id="6" creationId="{A82909C2-70B7-4598-A7CD-D7394BD55F96}"/>
      <ac:txMk cp="683" len="56">
        <ac:context len="740" hash="1166231864"/>
      </ac:txMk>
    </ac:txMkLst>
    <p188:pos x="5460242" y="1929053"/>
    <p188:replyLst>
      <p188:reply id="{BCC551D8-1476-41BF-801D-8A8B3644A749}" authorId="{2ABCF3EA-2D0A-F13C-22F3-75BC264053FA}" created="2022-09-09T13:48:40.174">
        <p188:txBody>
          <a:bodyPr/>
          <a:lstStyle/>
          <a:p>
            <a:r>
              <a:rPr lang="en-US"/>
              <a:t>no, I don't think that information was really needed. we don't explore it either. I support removing that</a:t>
            </a:r>
          </a:p>
        </p188:txBody>
      </p188:reply>
      <p188:reply id="{D14976D9-4D99-4123-ACF4-E1832A9C7FF0}" authorId="{2ABCF3EA-2D0A-F13C-22F3-75BC264053FA}" created="2022-09-09T13:50:46.069">
        <p188:txBody>
          <a:bodyPr/>
          <a:lstStyle/>
          <a:p>
            <a:r>
              <a:rPr lang="en-US"/>
              <a:t>if the plots seem repetitive, we can add the colored points next to the titles to better separate the 4 treatments. otherwise, we can add a background shade with the same color of the treatment, making it easier to distinguish them</a:t>
            </a:r>
          </a:p>
        </p188:txBody>
      </p188:reply>
      <p188:reply id="{FB69163E-7094-4A25-8BD5-CDE345BEEA5A}" authorId="{B5FA9FB6-FF77-903C-E1EE-1D5E7F8320EA}" created="2022-09-15T09:42:26.860">
        <p188:txBody>
          <a:bodyPr/>
          <a:lstStyle/>
          <a:p>
            <a:r>
              <a:rPr lang="nl-NL"/>
              <a:t>let's discuss this point with Marcel and Karen </a:t>
            </a:r>
          </a:p>
        </p188:txBody>
      </p188:reply>
    </p188:replyLst>
    <p188:txBody>
      <a:bodyPr/>
      <a:lstStyle/>
      <a:p>
        <a:r>
          <a:rPr lang="nl-NL"/>
          <a:t>[@Beschoren da Costa, Pedro]
Also, I removed the legend with the percentages of above/as/below expected as it was not very informative and they had very similar values. We could include this as a stacked barplot in the supplementary if you feel this information is needed. </a:t>
        </a:r>
      </a:p>
    </p188:txBody>
  </p188:cm>
  <p188:cm id="{2D1CC6E5-7396-4FFE-9001-C3E1219983E5}" authorId="{B5FA9FB6-FF77-903C-E1EE-1D5E7F8320EA}" created="2022-09-08T08:30:48.878">
    <ac:deMkLst xmlns:ac="http://schemas.microsoft.com/office/drawing/2013/main/command">
      <pc:docMk xmlns:pc="http://schemas.microsoft.com/office/powerpoint/2013/main/command"/>
      <pc:sldMk xmlns:pc="http://schemas.microsoft.com/office/powerpoint/2013/main/command" cId="2304236691" sldId="467"/>
      <ac:picMk id="5" creationId="{2C5AFE16-9298-44D1-93A9-6A6B052E4E93}"/>
    </ac:deMkLst>
    <p188:replyLst>
      <p188:reply id="{0F44F27E-5890-4F68-BE84-CD0A2B2D432C}" authorId="{2ABCF3EA-2D0A-F13C-22F3-75BC264053FA}" created="2022-09-09T13:41:00.751">
        <p188:txBody>
          <a:bodyPr/>
          <a:lstStyle/>
          <a:p>
            <a:r>
              <a:rPr lang="en-US"/>
              <a:t>yes, it's on the first chunks of script 4_neutral_models. wihtout splitting by stress we see ASVs that are overall occuring above expected, ignoring treatments. I did not make any extensive comparisons on how those ASVs would be similar to the ones we highlight here</a:t>
            </a:r>
          </a:p>
        </p188:txBody>
      </p188:reply>
    </p188:replyLst>
    <p188:txBody>
      <a:bodyPr/>
      <a:lstStyle/>
      <a:p>
        <a:r>
          <a:rPr lang="nl-NL"/>
          <a:t>Note to myself and [@Beschoren da Costa, Pedro]:
*Have we tried to make this but using the full community? without splitting by stress beforehand?</a:t>
        </a:r>
      </a:p>
    </p188:txBody>
  </p188:cm>
  <p188:cm id="{7EB6D2F0-A109-4F63-B2F0-75A14E03E13D}" authorId="{B5FA9FB6-FF77-903C-E1EE-1D5E7F8320EA}" created="2022-09-08T09:06:23.513">
    <pc:sldMkLst xmlns:pc="http://schemas.microsoft.com/office/powerpoint/2013/main/command">
      <pc:docMk/>
      <pc:sldMk cId="2304236691" sldId="467"/>
    </pc:sldMkLst>
    <p188:txBody>
      <a:bodyPr/>
      <a:lstStyle/>
      <a:p>
        <a:r>
          <a:rPr lang="nl-NL"/>
          <a:t>Note to myself:
*Change color of controls (too light)
*Change 'MeJA_treatment' in legend
*Change names of plant sp by figures</a:t>
        </a:r>
      </a:p>
    </p188:txBody>
  </p188:cm>
</p188:cmLst>
</file>

<file path=ppt/comments/modernComment_1D4_75179AE5.xml><?xml version="1.0" encoding="utf-8"?>
<p188:cmLst xmlns:a="http://schemas.openxmlformats.org/drawingml/2006/main" xmlns:r="http://schemas.openxmlformats.org/officeDocument/2006/relationships" xmlns:p188="http://schemas.microsoft.com/office/powerpoint/2018/8/main">
  <p188:cm id="{2BF57E85-8ED4-470E-9C20-B2F018FA98ED}" authorId="{2ABCF3EA-2D0A-F13C-22F3-75BC264053FA}" created="2022-09-15T10:43:50.532">
    <pc:sldMkLst xmlns:pc="http://schemas.microsoft.com/office/powerpoint/2013/main/command">
      <pc:docMk/>
      <pc:sldMk cId="1964481253" sldId="468"/>
    </pc:sldMkLst>
    <p188:txBody>
      <a:bodyPr/>
      <a:lstStyle/>
      <a:p>
        <a:r>
          <a:rPr lang="en-US"/>
          <a:t>the output of these posthoc tests can be summarized as letters in the alpha diversity plot. we could move this information there and remove this table.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F0257-090F-4E54-B8AE-0024A9B41619}" type="datetimeFigureOut">
              <a:rPr lang="nl-NL" smtClean="0"/>
              <a:t>4-10-2022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B3775-9320-44DC-985D-F4ED38D180A1}" type="slidenum">
              <a:rPr lang="nl-NL" smtClean="0"/>
              <a:t>‹#›</a:t>
            </a:fld>
            <a:endParaRPr lang="nl-NL"/>
          </a:p>
        </p:txBody>
      </p:sp>
    </p:spTree>
    <p:extLst>
      <p:ext uri="{BB962C8B-B14F-4D97-AF65-F5344CB8AC3E}">
        <p14:creationId xmlns:p14="http://schemas.microsoft.com/office/powerpoint/2010/main" val="3939331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EB3775-9320-44DC-985D-F4ED38D180A1}" type="slidenum">
              <a:rPr lang="nl-NL" smtClean="0"/>
              <a:t>2</a:t>
            </a:fld>
            <a:endParaRPr lang="nl-NL"/>
          </a:p>
        </p:txBody>
      </p:sp>
    </p:spTree>
    <p:extLst>
      <p:ext uri="{BB962C8B-B14F-4D97-AF65-F5344CB8AC3E}">
        <p14:creationId xmlns:p14="http://schemas.microsoft.com/office/powerpoint/2010/main" val="3505989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8</a:t>
            </a:fld>
            <a:endParaRPr lang="nl-NL"/>
          </a:p>
        </p:txBody>
      </p:sp>
    </p:spTree>
    <p:extLst>
      <p:ext uri="{BB962C8B-B14F-4D97-AF65-F5344CB8AC3E}">
        <p14:creationId xmlns:p14="http://schemas.microsoft.com/office/powerpoint/2010/main" val="108079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+Network analysis </a:t>
            </a:r>
          </a:p>
          <a:p>
            <a:r>
              <a:rPr lang="en-US"/>
              <a:t>+Check Network analysis in papers of microbiome </a:t>
            </a:r>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16</a:t>
            </a:fld>
            <a:endParaRPr lang="nl-NL"/>
          </a:p>
        </p:txBody>
      </p:sp>
    </p:spTree>
    <p:extLst>
      <p:ext uri="{BB962C8B-B14F-4D97-AF65-F5344CB8AC3E}">
        <p14:creationId xmlns:p14="http://schemas.microsoft.com/office/powerpoint/2010/main" val="197018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+Differential abundance in supplementary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Original: </a:t>
            </a:r>
            <a:r>
              <a:rPr lang="en-US" b="1" err="1"/>
              <a:t>Figure_beta_div_neutral</a:t>
            </a:r>
            <a:r>
              <a:rPr lang="en-US"/>
              <a:t> NMDS of MeJA effects on the full community of  B. </a:t>
            </a:r>
            <a:r>
              <a:rPr lang="en-US" err="1"/>
              <a:t>oleraceae</a:t>
            </a:r>
            <a:r>
              <a:rPr lang="en-US"/>
              <a:t> and A. thaliana soil samples (a-b), fit of the 4 neutral models in both data partitions, defining in teal </a:t>
            </a:r>
            <a:r>
              <a:rPr lang="en-US" err="1"/>
              <a:t>colour</a:t>
            </a:r>
            <a:r>
              <a:rPr lang="en-US"/>
              <a:t> the ASVs that occur above the expectation of a neutral dispersal model (c-d), NMDS of MeJA effects on the above-</a:t>
            </a:r>
            <a:r>
              <a:rPr lang="en-US" err="1"/>
              <a:t>expeted</a:t>
            </a:r>
            <a:r>
              <a:rPr lang="en-US"/>
              <a:t> taxa subsets of  B. </a:t>
            </a:r>
            <a:r>
              <a:rPr lang="en-US" err="1"/>
              <a:t>oleraceae</a:t>
            </a:r>
            <a:r>
              <a:rPr lang="en-US"/>
              <a:t> and A. thaliana soil samples (e-f)</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a:p>
          <a:p>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26</a:t>
            </a:fld>
            <a:endParaRPr lang="nl-NL"/>
          </a:p>
        </p:txBody>
      </p:sp>
    </p:spTree>
    <p:extLst>
      <p:ext uri="{BB962C8B-B14F-4D97-AF65-F5344CB8AC3E}">
        <p14:creationId xmlns:p14="http://schemas.microsoft.com/office/powerpoint/2010/main" val="4115128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32</a:t>
            </a:fld>
            <a:endParaRPr lang="nl-NL"/>
          </a:p>
        </p:txBody>
      </p:sp>
    </p:spTree>
    <p:extLst>
      <p:ext uri="{BB962C8B-B14F-4D97-AF65-F5344CB8AC3E}">
        <p14:creationId xmlns:p14="http://schemas.microsoft.com/office/powerpoint/2010/main" val="223134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Too much to be one figure </a:t>
            </a:r>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35</a:t>
            </a:fld>
            <a:endParaRPr lang="nl-NL"/>
          </a:p>
        </p:txBody>
      </p:sp>
    </p:spTree>
    <p:extLst>
      <p:ext uri="{BB962C8B-B14F-4D97-AF65-F5344CB8AC3E}">
        <p14:creationId xmlns:p14="http://schemas.microsoft.com/office/powerpoint/2010/main" val="206410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45</a:t>
            </a:fld>
            <a:endParaRPr lang="nl-NL"/>
          </a:p>
        </p:txBody>
      </p:sp>
    </p:spTree>
    <p:extLst>
      <p:ext uri="{BB962C8B-B14F-4D97-AF65-F5344CB8AC3E}">
        <p14:creationId xmlns:p14="http://schemas.microsoft.com/office/powerpoint/2010/main" val="1335583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Overall alpha-diversity goes in supplementary </a:t>
            </a:r>
          </a:p>
          <a:p>
            <a:r>
              <a:rPr lang="en-US"/>
              <a:t>+Differential abundance in supplementary </a:t>
            </a:r>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48</a:t>
            </a:fld>
            <a:endParaRPr lang="nl-NL"/>
          </a:p>
        </p:txBody>
      </p:sp>
    </p:spTree>
    <p:extLst>
      <p:ext uri="{BB962C8B-B14F-4D97-AF65-F5344CB8AC3E}">
        <p14:creationId xmlns:p14="http://schemas.microsoft.com/office/powerpoint/2010/main" val="1692831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B47A-DF8D-4813-AD3E-F5B3ABE32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3A01F48F-8661-46A1-9D24-C0E8005DD2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381F8689-A923-4A2D-B746-A45E8B9FCEC8}"/>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B6C02A30-68E5-463F-B45F-278EBF40BB97}"/>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BC2D38A-3CBB-41C3-B08B-2E956EDEB478}"/>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327445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067BB-9E58-4609-A927-F4C8F470FCEF}"/>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49EC08D8-B286-4BA2-B97C-C676D10CFE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A017BD4-BA33-4E1C-BEC0-2B580C980E73}"/>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2C439429-7A76-4CFC-B20F-092DD26C66E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427FAFC-4E15-4C60-B5E6-93E2B3F6F6A5}"/>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206045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2036D-A530-41C9-87F9-959C99CFCE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9DC51703-EFAA-4C2B-B3CC-A81633252F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C24B3951-E5AF-4B78-83DC-F490936DB1FB}"/>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6AD4677A-A026-46C1-A8E7-5A5CF032EB9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CF7729D-2B80-48C6-AF1A-AE0DDCD50337}"/>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234040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41E3B-886C-49ED-900C-1603C48D48C2}"/>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AAB00E77-9C11-497C-BE83-BCB4EE517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0FDDB26-DD0F-4C7F-85FB-8CA16DE304E5}"/>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6844E8A0-244C-4FB1-A8E5-8A885DB33B1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E5E2B8D1-D986-4C4F-AC65-775B58DFC974}"/>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371399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A34D-7770-40FE-B96B-701703351B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CA0A75DA-0215-4686-81B4-71AA64F96D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982A2D-CDAB-44BB-BAE5-4DC1A2F51FF3}"/>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0372C088-D2B7-4263-90B0-38C76B640B2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117CB58-3F57-4F6A-8FB5-289EDA39AB13}"/>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202747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3280-2B43-4767-A771-DAD48B3FF540}"/>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8948AA68-CC03-4B6A-9B0B-B71590E61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044908F4-DE85-41F3-BDBC-A42B607367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ADD1F80D-383F-43B2-80B7-884A51231708}"/>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6" name="Footer Placeholder 5">
            <a:extLst>
              <a:ext uri="{FF2B5EF4-FFF2-40B4-BE49-F238E27FC236}">
                <a16:creationId xmlns:a16="http://schemas.microsoft.com/office/drawing/2014/main" id="{9C601B3D-B1A4-45A9-9F84-8F9C35F4DB2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E4D3D83-37CC-44B4-8C65-5715935D6432}"/>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2216597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AB05C-4C42-47AC-A062-989FE5E039EE}"/>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D23F5791-E226-4CC9-9423-0E8CE28801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DBE125-277A-4A6E-99A2-2F41780741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83B76B92-C5ED-43BB-93EA-BED6FB8E52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94D13-2F7D-4AD1-81D6-B92D48BE8D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158ED1AC-E16F-41FB-904B-845DBFEA9638}"/>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8" name="Footer Placeholder 7">
            <a:extLst>
              <a:ext uri="{FF2B5EF4-FFF2-40B4-BE49-F238E27FC236}">
                <a16:creationId xmlns:a16="http://schemas.microsoft.com/office/drawing/2014/main" id="{969D9835-ADC9-4598-849B-5A875C2B1C19}"/>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6700C335-A364-458C-964C-B8D740C9FEAC}"/>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771288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FF1A-2813-4219-8911-F58F19B34142}"/>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4EB8D8C4-DCD3-41D9-A570-B9355D1EA074}"/>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4" name="Footer Placeholder 3">
            <a:extLst>
              <a:ext uri="{FF2B5EF4-FFF2-40B4-BE49-F238E27FC236}">
                <a16:creationId xmlns:a16="http://schemas.microsoft.com/office/drawing/2014/main" id="{6CC9E5F6-7A2D-4A6F-91D7-D9936A40F4E8}"/>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6066CC13-F0F6-41C6-886F-80F305AF232E}"/>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530512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2CCDA-BA54-4EEA-B415-6D535D19539F}"/>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3" name="Footer Placeholder 2">
            <a:extLst>
              <a:ext uri="{FF2B5EF4-FFF2-40B4-BE49-F238E27FC236}">
                <a16:creationId xmlns:a16="http://schemas.microsoft.com/office/drawing/2014/main" id="{A8DED4CE-2351-479E-A86F-3435807AC05A}"/>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0782D148-9281-4365-AC4E-5570A875B096}"/>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56264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21F2E-1D24-4A5D-9489-4B2296D178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3B32E0BB-A4E1-4D18-A8BB-370DDB5FB5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62A3C5C7-EC75-44EA-B121-6422E8B4E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D3CDB4-4F54-474F-81ED-F9EFB351EA0A}"/>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6" name="Footer Placeholder 5">
            <a:extLst>
              <a:ext uri="{FF2B5EF4-FFF2-40B4-BE49-F238E27FC236}">
                <a16:creationId xmlns:a16="http://schemas.microsoft.com/office/drawing/2014/main" id="{498FE285-7613-4E2A-8476-FE7F0E35C9CE}"/>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04C8AD1F-4CAF-4F41-9A8D-77A46059457C}"/>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4149287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344D-C0AE-4D5E-B717-99A1C6DFB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58629E33-758F-4980-BCA2-A01A4C4B8E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6AF7DF-B996-4317-B513-DD04EC0D9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B1D17-6FAB-4A6C-B5DC-3A95F18359A4}"/>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6" name="Footer Placeholder 5">
            <a:extLst>
              <a:ext uri="{FF2B5EF4-FFF2-40B4-BE49-F238E27FC236}">
                <a16:creationId xmlns:a16="http://schemas.microsoft.com/office/drawing/2014/main" id="{3F776414-910A-4B05-9ACE-02A0559B399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C8B0C92F-161B-431F-AF1E-5BB66DA7620B}"/>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87267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B962D6-40C9-4896-B7F2-A32C1820D5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B65EEA1D-62A8-4179-B9D3-067F82B880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CAAB73B-54AE-4A3F-8FC3-045D871A49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4426DB2C-0A36-492B-B695-185D984A3A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0570EC9A-2F96-4B3D-A85E-E6DE51D42B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F27D2B-9E34-4D82-B32D-6DEDC0B88BF4}" type="slidenum">
              <a:rPr lang="nl-NL" smtClean="0"/>
              <a:t>‹#›</a:t>
            </a:fld>
            <a:endParaRPr lang="nl-NL"/>
          </a:p>
        </p:txBody>
      </p:sp>
    </p:spTree>
    <p:extLst>
      <p:ext uri="{BB962C8B-B14F-4D97-AF65-F5344CB8AC3E}">
        <p14:creationId xmlns:p14="http://schemas.microsoft.com/office/powerpoint/2010/main" val="2300927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C3_6A91F8F4.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microsoft.com/office/2018/10/relationships/comments" Target="../comments/modernComment_1C4_6341706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D4_75179A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AD_636D9371.xm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AF_7AF31E07.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D2_C3B82862.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B3_D8BDED3D.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B4_D3426246.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microsoft.com/office/2018/10/relationships/comments" Target="../comments/modernComment_1D3_8957DC93.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B0_C517A63B.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C7_FDD106F6.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CA_ED3EB7C4.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1CB_EAF123A0.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35.xml.rels><?xml version="1.0" encoding="UTF-8" standalone="yes"?>
<Relationships xmlns="http://schemas.openxmlformats.org/package/2006/relationships"><Relationship Id="rId3" Type="http://schemas.microsoft.com/office/2018/10/relationships/comments" Target="../comments/modernComment_1C6_B01FC24A.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B5_9CEA737E.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hyperlink" Target="https://nph.onlinelibrary.wiley.com/doi/full/10.1111/nph.15504" TargetMode="External"/><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BA_9A42B53D.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BB_2C7C4065.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BC_756527B.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BF_3E5318A4.xml"/><Relationship Id="rId1" Type="http://schemas.openxmlformats.org/officeDocument/2006/relationships/slideLayout" Target="../slideLayouts/slideLayout7.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979118-AB36-4BCC-8E5B-F6913895758B}"/>
              </a:ext>
            </a:extLst>
          </p:cNvPr>
          <p:cNvSpPr txBox="1"/>
          <p:nvPr/>
        </p:nvSpPr>
        <p:spPr>
          <a:xfrm>
            <a:off x="3177980" y="1619766"/>
            <a:ext cx="5966505" cy="523220"/>
          </a:xfrm>
          <a:prstGeom prst="rect">
            <a:avLst/>
          </a:prstGeom>
          <a:noFill/>
        </p:spPr>
        <p:txBody>
          <a:bodyPr wrap="none" rtlCol="0">
            <a:spAutoFit/>
          </a:bodyPr>
          <a:lstStyle/>
          <a:p>
            <a:r>
              <a:rPr lang="en-US" sz="2800" b="1"/>
              <a:t>Paper outline – </a:t>
            </a:r>
            <a:r>
              <a:rPr lang="en-US" sz="2800" b="1" err="1"/>
              <a:t>ppt</a:t>
            </a:r>
            <a:r>
              <a:rPr lang="en-US" sz="2800" b="1"/>
              <a:t> presentation mode</a:t>
            </a:r>
            <a:endParaRPr lang="nl-NL" sz="2800" b="1"/>
          </a:p>
        </p:txBody>
      </p:sp>
      <p:sp>
        <p:nvSpPr>
          <p:cNvPr id="3" name="TextBox 2"/>
          <p:cNvSpPr txBox="1"/>
          <p:nvPr/>
        </p:nvSpPr>
        <p:spPr>
          <a:xfrm>
            <a:off x="1387513" y="2431201"/>
            <a:ext cx="9282221" cy="369332"/>
          </a:xfrm>
          <a:prstGeom prst="rect">
            <a:avLst/>
          </a:prstGeom>
          <a:noFill/>
        </p:spPr>
        <p:txBody>
          <a:bodyPr wrap="none" rtlCol="0">
            <a:spAutoFit/>
          </a:bodyPr>
          <a:lstStyle/>
          <a:p>
            <a:r>
              <a:rPr lang="en-US"/>
              <a:t>We will show the outline we have for the paper, and then all figures and tables section by section</a:t>
            </a:r>
          </a:p>
        </p:txBody>
      </p:sp>
      <p:sp>
        <p:nvSpPr>
          <p:cNvPr id="4" name="TextBox 3"/>
          <p:cNvSpPr txBox="1"/>
          <p:nvPr/>
        </p:nvSpPr>
        <p:spPr>
          <a:xfrm>
            <a:off x="834323" y="3331175"/>
            <a:ext cx="10388600" cy="1754326"/>
          </a:xfrm>
          <a:prstGeom prst="rect">
            <a:avLst/>
          </a:prstGeom>
          <a:noFill/>
        </p:spPr>
        <p:txBody>
          <a:bodyPr wrap="square" rtlCol="0">
            <a:spAutoFit/>
          </a:bodyPr>
          <a:lstStyle/>
          <a:p>
            <a:r>
              <a:rPr lang="en-US" err="1"/>
              <a:t>Ultimatetly</a:t>
            </a:r>
            <a:r>
              <a:rPr lang="en-US"/>
              <a:t>, our research shows </a:t>
            </a:r>
            <a:r>
              <a:rPr lang="en-US" err="1"/>
              <a:t>Comamonadaceae</a:t>
            </a:r>
            <a:r>
              <a:rPr lang="en-US"/>
              <a:t> is overly present in lists of ASVs that were defined as relevant by different methods. This is consistent across plant species and plant compartments</a:t>
            </a:r>
          </a:p>
          <a:p>
            <a:endParaRPr lang="en-US"/>
          </a:p>
          <a:p>
            <a:r>
              <a:rPr lang="en-US"/>
              <a:t>One of the reasons </a:t>
            </a:r>
            <a:r>
              <a:rPr lang="en-US" err="1"/>
              <a:t>Comamonadaceae</a:t>
            </a:r>
            <a:r>
              <a:rPr lang="en-US"/>
              <a:t> can be important is because they are also present and functional in the gut of herbivorous insects. Our research helps to blur the (artificial) line that divides plant microbiome from insect microbiome, while focusing new efforts in a specific group of microbes.</a:t>
            </a:r>
          </a:p>
        </p:txBody>
      </p:sp>
      <p:sp>
        <p:nvSpPr>
          <p:cNvPr id="5" name="Rectangle 4"/>
          <p:cNvSpPr/>
          <p:nvPr/>
        </p:nvSpPr>
        <p:spPr>
          <a:xfrm>
            <a:off x="77002" y="182880"/>
            <a:ext cx="11903242" cy="1264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002" y="5245101"/>
            <a:ext cx="11903242" cy="154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66900" y="5488348"/>
            <a:ext cx="9084644"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 would like your opinion on whether we place some figures as supplementary or main</a:t>
            </a:r>
          </a:p>
        </p:txBody>
      </p:sp>
    </p:spTree>
    <p:extLst>
      <p:ext uri="{BB962C8B-B14F-4D97-AF65-F5344CB8AC3E}">
        <p14:creationId xmlns:p14="http://schemas.microsoft.com/office/powerpoint/2010/main" val="4108119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C1A07F7-A756-4024-AD30-7C14766F58DA}"/>
              </a:ext>
            </a:extLst>
          </p:cNvPr>
          <p:cNvGraphicFramePr>
            <a:graphicFrameLocks noGrp="1"/>
          </p:cNvGraphicFramePr>
          <p:nvPr>
            <p:extLst>
              <p:ext uri="{D42A27DB-BD31-4B8C-83A1-F6EECF244321}">
                <p14:modId xmlns:p14="http://schemas.microsoft.com/office/powerpoint/2010/main" val="431542546"/>
              </p:ext>
            </p:extLst>
          </p:nvPr>
        </p:nvGraphicFramePr>
        <p:xfrm>
          <a:off x="2693832" y="2542712"/>
          <a:ext cx="6332387" cy="2405888"/>
        </p:xfrm>
        <a:graphic>
          <a:graphicData uri="http://schemas.openxmlformats.org/drawingml/2006/table">
            <a:tbl>
              <a:tblPr firstRow="1" firstCol="1" bandRow="1"/>
              <a:tblGrid>
                <a:gridCol w="2640629">
                  <a:extLst>
                    <a:ext uri="{9D8B030D-6E8A-4147-A177-3AD203B41FA5}">
                      <a16:colId xmlns:a16="http://schemas.microsoft.com/office/drawing/2014/main" val="232150021"/>
                    </a:ext>
                  </a:extLst>
                </a:gridCol>
                <a:gridCol w="615293">
                  <a:extLst>
                    <a:ext uri="{9D8B030D-6E8A-4147-A177-3AD203B41FA5}">
                      <a16:colId xmlns:a16="http://schemas.microsoft.com/office/drawing/2014/main" val="570385348"/>
                    </a:ext>
                  </a:extLst>
                </a:gridCol>
                <a:gridCol w="615293">
                  <a:extLst>
                    <a:ext uri="{9D8B030D-6E8A-4147-A177-3AD203B41FA5}">
                      <a16:colId xmlns:a16="http://schemas.microsoft.com/office/drawing/2014/main" val="1106510582"/>
                    </a:ext>
                  </a:extLst>
                </a:gridCol>
                <a:gridCol w="615293">
                  <a:extLst>
                    <a:ext uri="{9D8B030D-6E8A-4147-A177-3AD203B41FA5}">
                      <a16:colId xmlns:a16="http://schemas.microsoft.com/office/drawing/2014/main" val="456904231"/>
                    </a:ext>
                  </a:extLst>
                </a:gridCol>
                <a:gridCol w="615293">
                  <a:extLst>
                    <a:ext uri="{9D8B030D-6E8A-4147-A177-3AD203B41FA5}">
                      <a16:colId xmlns:a16="http://schemas.microsoft.com/office/drawing/2014/main" val="2586040054"/>
                    </a:ext>
                  </a:extLst>
                </a:gridCol>
                <a:gridCol w="615293">
                  <a:extLst>
                    <a:ext uri="{9D8B030D-6E8A-4147-A177-3AD203B41FA5}">
                      <a16:colId xmlns:a16="http://schemas.microsoft.com/office/drawing/2014/main" val="626840212"/>
                    </a:ext>
                  </a:extLst>
                </a:gridCol>
                <a:gridCol w="615293">
                  <a:extLst>
                    <a:ext uri="{9D8B030D-6E8A-4147-A177-3AD203B41FA5}">
                      <a16:colId xmlns:a16="http://schemas.microsoft.com/office/drawing/2014/main" val="1122647289"/>
                    </a:ext>
                  </a:extLst>
                </a:gridCol>
              </a:tblGrid>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R2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F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P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82058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0.4586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0.0362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1.6211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1801756037"/>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1.2735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0.10051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13.5032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13252061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2.0913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0.16506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22.1755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74052918"/>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0.8289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0.06542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1.7579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838593950"/>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treatment:Plant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0.5193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0.04098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1.8354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605050515"/>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treatment:Sample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0.2254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0.01779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0.7968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0.906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163816491"/>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Plant species:Sample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0.2616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0.02064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2.7734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1728643757"/>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a:t>
                      </a:r>
                      <a:r>
                        <a:rPr lang="en-US" sz="1100" b="1"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treatment:Plant</a:t>
                      </a: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100" b="1"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species:Sample</a:t>
                      </a: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0.2214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0.01747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0.7825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0.924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532640689"/>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72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6.7902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0.53592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65704647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92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12.6702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0411007"/>
                  </a:ext>
                </a:extLst>
              </a:tr>
            </a:tbl>
          </a:graphicData>
        </a:graphic>
      </p:graphicFrame>
      <p:sp>
        <p:nvSpPr>
          <p:cNvPr id="7" name="Rectangle 6">
            <a:extLst>
              <a:ext uri="{FF2B5EF4-FFF2-40B4-BE49-F238E27FC236}">
                <a16:creationId xmlns:a16="http://schemas.microsoft.com/office/drawing/2014/main" id="{248658CF-28E2-45E6-B623-5537AFD9A67B}"/>
              </a:ext>
            </a:extLst>
          </p:cNvPr>
          <p:cNvSpPr/>
          <p:nvPr/>
        </p:nvSpPr>
        <p:spPr>
          <a:xfrm>
            <a:off x="0" y="0"/>
            <a:ext cx="6096000" cy="646331"/>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2"/>
            <a:r>
              <a:rPr lang="en-US" sz="1200"/>
              <a:t>3 tables, PERMANOVAs and pairwise comparison [3 SUP]</a:t>
            </a:r>
          </a:p>
        </p:txBody>
      </p:sp>
      <p:sp>
        <p:nvSpPr>
          <p:cNvPr id="9" name="TextBox 8">
            <a:extLst>
              <a:ext uri="{FF2B5EF4-FFF2-40B4-BE49-F238E27FC236}">
                <a16:creationId xmlns:a16="http://schemas.microsoft.com/office/drawing/2014/main" id="{96D9D497-9CFE-4DB7-828C-0D1E484BA225}"/>
              </a:ext>
            </a:extLst>
          </p:cNvPr>
          <p:cNvSpPr txBox="1"/>
          <p:nvPr/>
        </p:nvSpPr>
        <p:spPr>
          <a:xfrm>
            <a:off x="2693833" y="1892997"/>
            <a:ext cx="6467168" cy="435889"/>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SUP_Permanova_table_a</a:t>
            </a:r>
            <a:r>
              <a:rPr lang="en-US" sz="1000">
                <a:effectLst/>
                <a:latin typeface="Calibri" panose="020F0502020204030204" pitchFamily="34" charset="0"/>
                <a:ea typeface="Calibri" panose="020F0502020204030204" pitchFamily="34" charset="0"/>
                <a:cs typeface="Times New Roman" panose="02020603050405020304" pitchFamily="18" charset="0"/>
              </a:rPr>
              <a:t>: PERMANOVA table of community composition including all ASVs of all samples.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Sum of Squares, R2 = explained variance,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degrees of freedom, </a:t>
            </a:r>
            <a:r>
              <a:rPr lang="en-US" sz="1000">
                <a:effectLst/>
                <a:latin typeface="Calibri" panose="020F0502020204030204" pitchFamily="34" charset="0"/>
                <a:ea typeface="Calibri" panose="020F0502020204030204" pitchFamily="34" charset="0"/>
                <a:cs typeface="Times New Roman" panose="02020603050405020304" pitchFamily="18" charset="0"/>
              </a:rPr>
              <a:t>asterisks indicate significant differences</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1476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FC10510-501D-4486-9F68-062CAFD83D06}"/>
              </a:ext>
            </a:extLst>
          </p:cNvPr>
          <p:cNvGraphicFramePr>
            <a:graphicFrameLocks noGrp="1"/>
          </p:cNvGraphicFramePr>
          <p:nvPr>
            <p:extLst>
              <p:ext uri="{D42A27DB-BD31-4B8C-83A1-F6EECF244321}">
                <p14:modId xmlns:p14="http://schemas.microsoft.com/office/powerpoint/2010/main" val="2818330513"/>
              </p:ext>
            </p:extLst>
          </p:nvPr>
        </p:nvGraphicFramePr>
        <p:xfrm>
          <a:off x="1809135" y="1707509"/>
          <a:ext cx="7846137" cy="4307332"/>
        </p:xfrm>
        <a:graphic>
          <a:graphicData uri="http://schemas.openxmlformats.org/drawingml/2006/table">
            <a:tbl>
              <a:tblPr firstRow="1" firstCol="1" bandRow="1"/>
              <a:tblGrid>
                <a:gridCol w="871793">
                  <a:extLst>
                    <a:ext uri="{9D8B030D-6E8A-4147-A177-3AD203B41FA5}">
                      <a16:colId xmlns:a16="http://schemas.microsoft.com/office/drawing/2014/main" val="164886820"/>
                    </a:ext>
                  </a:extLst>
                </a:gridCol>
                <a:gridCol w="871793">
                  <a:extLst>
                    <a:ext uri="{9D8B030D-6E8A-4147-A177-3AD203B41FA5}">
                      <a16:colId xmlns:a16="http://schemas.microsoft.com/office/drawing/2014/main" val="3800813781"/>
                    </a:ext>
                  </a:extLst>
                </a:gridCol>
                <a:gridCol w="871793">
                  <a:extLst>
                    <a:ext uri="{9D8B030D-6E8A-4147-A177-3AD203B41FA5}">
                      <a16:colId xmlns:a16="http://schemas.microsoft.com/office/drawing/2014/main" val="3331219458"/>
                    </a:ext>
                  </a:extLst>
                </a:gridCol>
                <a:gridCol w="871793">
                  <a:extLst>
                    <a:ext uri="{9D8B030D-6E8A-4147-A177-3AD203B41FA5}">
                      <a16:colId xmlns:a16="http://schemas.microsoft.com/office/drawing/2014/main" val="1266000221"/>
                    </a:ext>
                  </a:extLst>
                </a:gridCol>
                <a:gridCol w="871793">
                  <a:extLst>
                    <a:ext uri="{9D8B030D-6E8A-4147-A177-3AD203B41FA5}">
                      <a16:colId xmlns:a16="http://schemas.microsoft.com/office/drawing/2014/main" val="3145276627"/>
                    </a:ext>
                  </a:extLst>
                </a:gridCol>
                <a:gridCol w="871793">
                  <a:extLst>
                    <a:ext uri="{9D8B030D-6E8A-4147-A177-3AD203B41FA5}">
                      <a16:colId xmlns:a16="http://schemas.microsoft.com/office/drawing/2014/main" val="3720895727"/>
                    </a:ext>
                  </a:extLst>
                </a:gridCol>
                <a:gridCol w="871793">
                  <a:extLst>
                    <a:ext uri="{9D8B030D-6E8A-4147-A177-3AD203B41FA5}">
                      <a16:colId xmlns:a16="http://schemas.microsoft.com/office/drawing/2014/main" val="3938551783"/>
                    </a:ext>
                  </a:extLst>
                </a:gridCol>
                <a:gridCol w="871793">
                  <a:extLst>
                    <a:ext uri="{9D8B030D-6E8A-4147-A177-3AD203B41FA5}">
                      <a16:colId xmlns:a16="http://schemas.microsoft.com/office/drawing/2014/main" val="663766232"/>
                    </a:ext>
                  </a:extLst>
                </a:gridCol>
                <a:gridCol w="871793">
                  <a:extLst>
                    <a:ext uri="{9D8B030D-6E8A-4147-A177-3AD203B41FA5}">
                      <a16:colId xmlns:a16="http://schemas.microsoft.com/office/drawing/2014/main" val="769893311"/>
                    </a:ext>
                  </a:extLst>
                </a:gridCol>
              </a:tblGrid>
              <a:tr h="184150">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Effect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SumOfSqs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710849"/>
                  </a:ext>
                </a:extLst>
              </a:tr>
              <a:tr h="184150">
                <a:tc>
                  <a:txBody>
                    <a:bodyPr/>
                    <a:lstStyle/>
                    <a:p>
                      <a:pPr>
                        <a:lnSpc>
                          <a:spcPct val="115000"/>
                        </a:lnSpc>
                        <a:spcAft>
                          <a:spcPts val="1000"/>
                        </a:spcAft>
                      </a:pPr>
                      <a:r>
                        <a:rPr lang="en-US" sz="10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thaliana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0.3774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0.1601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1.2018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0.0165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3687506496"/>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0.6188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0.2625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1.1823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8363925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0.5773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94059881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2.3571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11795805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949889953"/>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0.3210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1.1673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48300389"/>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0.5704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0.2516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1.2443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965131690"/>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1.3751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0.6067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7760159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2.2665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553070327"/>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40165433"/>
                  </a:ext>
                </a:extLst>
              </a:tr>
              <a:tr h="184150">
                <a:tc>
                  <a:txBody>
                    <a:bodyPr/>
                    <a:lstStyle/>
                    <a:p>
                      <a:pPr>
                        <a:lnSpc>
                          <a:spcPct val="115000"/>
                        </a:lnSpc>
                        <a:spcAft>
                          <a:spcPts val="1000"/>
                        </a:spcAft>
                      </a:pPr>
                      <a:r>
                        <a:rPr lang="en-US" sz="10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 oleracea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0.3968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0.1840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1.454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412369948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0.4863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0.2255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1.0693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344636446"/>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1.2735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0.5905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384684957"/>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2.1566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7424734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60866029"/>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0.3256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0.1442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6135281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0.5392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0.2389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581549730"/>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1.3927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0.6169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30934119"/>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2.2575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704436539"/>
                  </a:ext>
                </a:extLst>
              </a:tr>
            </a:tbl>
          </a:graphicData>
        </a:graphic>
      </p:graphicFrame>
      <p:sp>
        <p:nvSpPr>
          <p:cNvPr id="4" name="TextBox 3">
            <a:extLst>
              <a:ext uri="{FF2B5EF4-FFF2-40B4-BE49-F238E27FC236}">
                <a16:creationId xmlns:a16="http://schemas.microsoft.com/office/drawing/2014/main" id="{0B3918DE-8655-46C9-9E2E-CF75DF0A629E}"/>
              </a:ext>
            </a:extLst>
          </p:cNvPr>
          <p:cNvSpPr txBox="1"/>
          <p:nvPr/>
        </p:nvSpPr>
        <p:spPr>
          <a:xfrm>
            <a:off x="0" y="0"/>
            <a:ext cx="6096000" cy="646331"/>
          </a:xfrm>
          <a:prstGeom prst="rect">
            <a:avLst/>
          </a:prstGeom>
          <a:noFill/>
        </p:spPr>
        <p:txBody>
          <a:bodyPr wrap="square">
            <a:spAutoFit/>
          </a:bodyPr>
          <a:lstStyle/>
          <a:p>
            <a:r>
              <a:rPr lang="en-US" sz="1200" b="1"/>
              <a:t>Results</a:t>
            </a:r>
            <a:endParaRPr lang="en-US" sz="1200"/>
          </a:p>
          <a:p>
            <a:pPr lvl="0"/>
            <a:r>
              <a:rPr lang="en-US" sz="1200"/>
              <a:t>Beta &amp; alpha diversity (Basic analysis present in any paper)</a:t>
            </a:r>
          </a:p>
          <a:p>
            <a:pPr lvl="2"/>
            <a:r>
              <a:rPr lang="en-US" sz="1200"/>
              <a:t>3 tables, PERMANOVAs and pairwise comparison [3 SUP]</a:t>
            </a:r>
          </a:p>
        </p:txBody>
      </p:sp>
      <p:sp>
        <p:nvSpPr>
          <p:cNvPr id="6" name="TextBox 5">
            <a:extLst>
              <a:ext uri="{FF2B5EF4-FFF2-40B4-BE49-F238E27FC236}">
                <a16:creationId xmlns:a16="http://schemas.microsoft.com/office/drawing/2014/main" id="{5D0C3617-DF16-48E0-B9BF-CDCBE6FDC209}"/>
              </a:ext>
            </a:extLst>
          </p:cNvPr>
          <p:cNvSpPr txBox="1"/>
          <p:nvPr/>
        </p:nvSpPr>
        <p:spPr>
          <a:xfrm>
            <a:off x="1809136" y="1163043"/>
            <a:ext cx="7846136" cy="435889"/>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SUP_Permanova_table_b</a:t>
            </a:r>
            <a:r>
              <a:rPr lang="en-US" sz="1000">
                <a:effectLst/>
                <a:latin typeface="Calibri" panose="020F0502020204030204" pitchFamily="34" charset="0"/>
                <a:ea typeface="Calibri" panose="020F0502020204030204" pitchFamily="34" charset="0"/>
                <a:cs typeface="Times New Roman" panose="02020603050405020304" pitchFamily="18" charset="0"/>
              </a:rPr>
              <a:t>: PERMANOVA table of community composition including all ASVs of each sample partition.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Sum of Squares, R2 = explained variance,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degrees of freedom, </a:t>
            </a:r>
            <a:r>
              <a:rPr lang="en-US" sz="1000">
                <a:effectLst/>
                <a:latin typeface="Calibri" panose="020F0502020204030204" pitchFamily="34" charset="0"/>
                <a:ea typeface="Calibri" panose="020F0502020204030204" pitchFamily="34" charset="0"/>
                <a:cs typeface="Times New Roman" panose="02020603050405020304" pitchFamily="18" charset="0"/>
              </a:rPr>
              <a:t>asterisks indicate significant differences</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493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2BE041-FDEC-4080-8B87-33D09FE0EF3A}"/>
              </a:ext>
            </a:extLst>
          </p:cNvPr>
          <p:cNvSpPr txBox="1"/>
          <p:nvPr/>
        </p:nvSpPr>
        <p:spPr>
          <a:xfrm>
            <a:off x="0" y="0"/>
            <a:ext cx="6096000" cy="646331"/>
          </a:xfrm>
          <a:prstGeom prst="rect">
            <a:avLst/>
          </a:prstGeom>
          <a:noFill/>
        </p:spPr>
        <p:txBody>
          <a:bodyPr wrap="square">
            <a:spAutoFit/>
          </a:bodyPr>
          <a:lstStyle/>
          <a:p>
            <a:r>
              <a:rPr lang="en-US" sz="1200" b="1"/>
              <a:t>Results</a:t>
            </a:r>
            <a:endParaRPr lang="en-US" sz="1200"/>
          </a:p>
          <a:p>
            <a:pPr lvl="0"/>
            <a:r>
              <a:rPr lang="en-US" sz="1200"/>
              <a:t>Beta &amp; alpha diversity (Basic analysis present in any paper)</a:t>
            </a:r>
          </a:p>
          <a:p>
            <a:pPr lvl="2"/>
            <a:r>
              <a:rPr lang="en-US" sz="1200"/>
              <a:t>3 tables, PERMANOVAs and pairwise comparison [3 SUP]</a:t>
            </a:r>
          </a:p>
        </p:txBody>
      </p:sp>
      <p:graphicFrame>
        <p:nvGraphicFramePr>
          <p:cNvPr id="4" name="Table 3">
            <a:extLst>
              <a:ext uri="{FF2B5EF4-FFF2-40B4-BE49-F238E27FC236}">
                <a16:creationId xmlns:a16="http://schemas.microsoft.com/office/drawing/2014/main" id="{EE65147A-1D85-4B4F-9798-A96901B2347E}"/>
              </a:ext>
            </a:extLst>
          </p:cNvPr>
          <p:cNvGraphicFramePr>
            <a:graphicFrameLocks noGrp="1"/>
          </p:cNvGraphicFramePr>
          <p:nvPr/>
        </p:nvGraphicFramePr>
        <p:xfrm>
          <a:off x="1658919" y="1825624"/>
          <a:ext cx="8874162" cy="4351340"/>
        </p:xfrm>
        <a:graphic>
          <a:graphicData uri="http://schemas.openxmlformats.org/drawingml/2006/table">
            <a:tbl>
              <a:tblPr firstRow="1" firstCol="1" bandRow="1"/>
              <a:tblGrid>
                <a:gridCol w="806742">
                  <a:extLst>
                    <a:ext uri="{9D8B030D-6E8A-4147-A177-3AD203B41FA5}">
                      <a16:colId xmlns:a16="http://schemas.microsoft.com/office/drawing/2014/main" val="1504847276"/>
                    </a:ext>
                  </a:extLst>
                </a:gridCol>
                <a:gridCol w="806742">
                  <a:extLst>
                    <a:ext uri="{9D8B030D-6E8A-4147-A177-3AD203B41FA5}">
                      <a16:colId xmlns:a16="http://schemas.microsoft.com/office/drawing/2014/main" val="2460855796"/>
                    </a:ext>
                  </a:extLst>
                </a:gridCol>
                <a:gridCol w="806742">
                  <a:extLst>
                    <a:ext uri="{9D8B030D-6E8A-4147-A177-3AD203B41FA5}">
                      <a16:colId xmlns:a16="http://schemas.microsoft.com/office/drawing/2014/main" val="1526701098"/>
                    </a:ext>
                  </a:extLst>
                </a:gridCol>
                <a:gridCol w="806742">
                  <a:extLst>
                    <a:ext uri="{9D8B030D-6E8A-4147-A177-3AD203B41FA5}">
                      <a16:colId xmlns:a16="http://schemas.microsoft.com/office/drawing/2014/main" val="2602652972"/>
                    </a:ext>
                  </a:extLst>
                </a:gridCol>
                <a:gridCol w="806742">
                  <a:extLst>
                    <a:ext uri="{9D8B030D-6E8A-4147-A177-3AD203B41FA5}">
                      <a16:colId xmlns:a16="http://schemas.microsoft.com/office/drawing/2014/main" val="4070391491"/>
                    </a:ext>
                  </a:extLst>
                </a:gridCol>
                <a:gridCol w="806742">
                  <a:extLst>
                    <a:ext uri="{9D8B030D-6E8A-4147-A177-3AD203B41FA5}">
                      <a16:colId xmlns:a16="http://schemas.microsoft.com/office/drawing/2014/main" val="1617546718"/>
                    </a:ext>
                  </a:extLst>
                </a:gridCol>
                <a:gridCol w="806742">
                  <a:extLst>
                    <a:ext uri="{9D8B030D-6E8A-4147-A177-3AD203B41FA5}">
                      <a16:colId xmlns:a16="http://schemas.microsoft.com/office/drawing/2014/main" val="3606488842"/>
                    </a:ext>
                  </a:extLst>
                </a:gridCol>
                <a:gridCol w="806742">
                  <a:extLst>
                    <a:ext uri="{9D8B030D-6E8A-4147-A177-3AD203B41FA5}">
                      <a16:colId xmlns:a16="http://schemas.microsoft.com/office/drawing/2014/main" val="4192153376"/>
                    </a:ext>
                  </a:extLst>
                </a:gridCol>
                <a:gridCol w="806742">
                  <a:extLst>
                    <a:ext uri="{9D8B030D-6E8A-4147-A177-3AD203B41FA5}">
                      <a16:colId xmlns:a16="http://schemas.microsoft.com/office/drawing/2014/main" val="2070669664"/>
                    </a:ext>
                  </a:extLst>
                </a:gridCol>
                <a:gridCol w="806742">
                  <a:extLst>
                    <a:ext uri="{9D8B030D-6E8A-4147-A177-3AD203B41FA5}">
                      <a16:colId xmlns:a16="http://schemas.microsoft.com/office/drawing/2014/main" val="2678329891"/>
                    </a:ext>
                  </a:extLst>
                </a:gridCol>
                <a:gridCol w="806742">
                  <a:extLst>
                    <a:ext uri="{9D8B030D-6E8A-4147-A177-3AD203B41FA5}">
                      <a16:colId xmlns:a16="http://schemas.microsoft.com/office/drawing/2014/main" val="2117812342"/>
                    </a:ext>
                  </a:extLst>
                </a:gridCol>
              </a:tblGrid>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Plant sp.</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Sample type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Pairwise comparison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NL"/>
                    </a:p>
                  </a:txBody>
                  <a:tcPr/>
                </a:tc>
                <a:tc hMerge="1">
                  <a:txBody>
                    <a:bodyPr/>
                    <a:lstStyle/>
                    <a:p>
                      <a:endParaRPr lang="nl-NL"/>
                    </a:p>
                  </a:txBody>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SumsOfSqs</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MeanSqs</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F.Model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R2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P.value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P.value.corrected</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65036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0.07971894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0.07971894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0.8675067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0.07982574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0.886113886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0.88611389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392885158"/>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0.16033695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0.16033695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1.3096952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0.11580287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0.16183816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3998436968"/>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0.09732527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0.09732527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0.9952997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0.11064664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0.438561439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0.60899101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949150510"/>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0.17836589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0.17836589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1.4895962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0.12964739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0.003996004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0.02397602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886476687"/>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0.09371623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0.09371623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0.9924162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0.11036146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0.507492507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0.60899101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21812084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0.13716067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0.13716067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1.0344459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0.11450021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0.376623377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0.60899101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77621051"/>
                  </a:ext>
                </a:extLst>
              </a:tr>
              <a:tr h="155405">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368884138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0.10874737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0.10874737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1.121378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0.10083085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0.11488511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0.2757243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3032338977"/>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0.11279697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0.11279697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1.085294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0.09790392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0.1988012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0.2982018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366224156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0.09945722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0.09945722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1.040184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0.09421801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0.35064935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0.4207792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4253513393"/>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0.12093265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0.12093265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1.22237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0.1089226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0.03896104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0.2337662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3899400051"/>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0.09082385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0.09082385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1.002296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0.09109883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0.43156843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0.4315684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87149776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0.10931898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0.10931898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1.1204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0.10075174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0.13786214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0.2757243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609689387"/>
                  </a:ext>
                </a:extLst>
              </a:tr>
              <a:tr h="155405">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2755518530"/>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0.15383848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0.15383848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1.458853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0.139485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0.02697303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039068719"/>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0.18031721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0.18031721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1.957544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0.1786481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0.01398601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44924604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0.13052097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0.13052097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1.436418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0.1376351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0.08291708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0.0995005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0134194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0.12343402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0.12343402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1.310282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0.1158488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0.02097902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3380633209"/>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0.11611524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0.11611524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1.247469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0.1109111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0.08091908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90102545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0.09498452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0.09498452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1.171539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0.1048682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0.16783217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0.16783217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16603011"/>
                  </a:ext>
                </a:extLst>
              </a:tr>
              <a:tr h="155405">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783694617"/>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0.11114605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0.11114605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1.134862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0.10191972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0.14385614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0.2877123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2852264388"/>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0.1478538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0.1478538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1.4978239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0.13027021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0.02397602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0.1438561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30161071"/>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0.10271213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0.10271213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0.9583681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0.08745536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0.51248751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81639616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0.10931434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0.10931434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1.2708375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0.11275449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0.06493506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0.1948052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08379646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0.08937762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0.08937762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0.9460037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0.08642457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0.68831169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462023001"/>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0.09077754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0.09077754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0.953009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0.08700888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0.58741259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51143203"/>
                  </a:ext>
                </a:extLst>
              </a:tr>
            </a:tbl>
          </a:graphicData>
        </a:graphic>
      </p:graphicFrame>
      <p:sp>
        <p:nvSpPr>
          <p:cNvPr id="6" name="TextBox 5">
            <a:extLst>
              <a:ext uri="{FF2B5EF4-FFF2-40B4-BE49-F238E27FC236}">
                <a16:creationId xmlns:a16="http://schemas.microsoft.com/office/drawing/2014/main" id="{898F6D54-D0BE-4772-A49A-23FD370110C1}"/>
              </a:ext>
            </a:extLst>
          </p:cNvPr>
          <p:cNvSpPr txBox="1"/>
          <p:nvPr/>
        </p:nvSpPr>
        <p:spPr>
          <a:xfrm>
            <a:off x="1658919" y="1389735"/>
            <a:ext cx="9016455" cy="435889"/>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SUP_Pairwise_permanova_table_c</a:t>
            </a:r>
            <a:r>
              <a:rPr lang="en-US" sz="1000">
                <a:effectLst/>
                <a:latin typeface="Calibri" panose="020F0502020204030204" pitchFamily="34" charset="0"/>
                <a:ea typeface="Calibri" panose="020F0502020204030204" pitchFamily="34" charset="0"/>
                <a:cs typeface="Times New Roman" panose="02020603050405020304" pitchFamily="18" charset="0"/>
              </a:rPr>
              <a:t>: Pairwise comparisons of full microbial community compositions in each data partition (based on </a:t>
            </a:r>
            <a:r>
              <a:rPr lang="en-US" sz="1000" err="1">
                <a:effectLst/>
                <a:latin typeface="Calibri" panose="020F0502020204030204" pitchFamily="34" charset="0"/>
                <a:ea typeface="Calibri" panose="020F0502020204030204" pitchFamily="34" charset="0"/>
                <a:cs typeface="Times New Roman" panose="02020603050405020304" pitchFamily="18" charset="0"/>
              </a:rPr>
              <a:t>adonis.pair</a:t>
            </a:r>
            <a:r>
              <a:rPr lang="en-US" sz="1000">
                <a:effectLst/>
                <a:latin typeface="Calibri" panose="020F0502020204030204" pitchFamily="34" charset="0"/>
                <a:ea typeface="Calibri" panose="020F0502020204030204" pitchFamily="34" charset="0"/>
                <a:cs typeface="Times New Roman" panose="02020603050405020304" pitchFamily="18" charset="0"/>
              </a:rPr>
              <a:t> function of the </a:t>
            </a:r>
            <a:r>
              <a:rPr lang="en-US" sz="1000" err="1">
                <a:effectLst/>
                <a:latin typeface="Calibri" panose="020F0502020204030204" pitchFamily="34" charset="0"/>
                <a:ea typeface="Calibri" panose="020F0502020204030204" pitchFamily="34" charset="0"/>
                <a:cs typeface="Times New Roman" panose="02020603050405020304" pitchFamily="18" charset="0"/>
              </a:rPr>
              <a:t>EcolUtils</a:t>
            </a:r>
            <a:r>
              <a:rPr lang="en-US" sz="1000">
                <a:effectLst/>
                <a:latin typeface="Calibri" panose="020F0502020204030204" pitchFamily="34" charset="0"/>
                <a:ea typeface="Calibri" panose="020F0502020204030204" pitchFamily="34" charset="0"/>
                <a:cs typeface="Times New Roman" panose="02020603050405020304" pitchFamily="18" charset="0"/>
              </a:rPr>
              <a:t> R package).</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8226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0051EE-4022-46AD-8396-570346B7CE26}"/>
              </a:ext>
            </a:extLst>
          </p:cNvPr>
          <p:cNvSpPr/>
          <p:nvPr/>
        </p:nvSpPr>
        <p:spPr>
          <a:xfrm>
            <a:off x="0" y="0"/>
            <a:ext cx="6096000" cy="646331"/>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1"/>
            <a:r>
              <a:rPr lang="en-US" sz="1200"/>
              <a:t>1 figure, full community Shannon diversity [MAIN]</a:t>
            </a:r>
          </a:p>
        </p:txBody>
      </p:sp>
      <p:sp>
        <p:nvSpPr>
          <p:cNvPr id="5" name="TextBox 4">
            <a:extLst>
              <a:ext uri="{FF2B5EF4-FFF2-40B4-BE49-F238E27FC236}">
                <a16:creationId xmlns:a16="http://schemas.microsoft.com/office/drawing/2014/main" id="{EFDE7CDA-7ABD-4BAF-84C0-506236466F77}"/>
              </a:ext>
            </a:extLst>
          </p:cNvPr>
          <p:cNvSpPr txBox="1"/>
          <p:nvPr/>
        </p:nvSpPr>
        <p:spPr>
          <a:xfrm>
            <a:off x="2304282" y="5611503"/>
            <a:ext cx="5930398" cy="1200329"/>
          </a:xfrm>
          <a:prstGeom prst="rect">
            <a:avLst/>
          </a:prstGeom>
          <a:noFill/>
        </p:spPr>
        <p:txBody>
          <a:bodyPr wrap="square" rtlCol="0">
            <a:spAutoFit/>
          </a:bodyPr>
          <a:lstStyle/>
          <a:p>
            <a:r>
              <a:rPr lang="en-US" sz="1200" b="1"/>
              <a:t>Figure X. Full community Shannon diversity [MAIN]. </a:t>
            </a:r>
            <a:r>
              <a:rPr lang="en-US" sz="1200"/>
              <a:t>Shannon diversity index  of the microbial communities across plant species, root compartment and stress treatments. </a:t>
            </a:r>
            <a:r>
              <a:rPr lang="nl-NL" sz="1200" err="1"/>
              <a:t>Boxplot</a:t>
            </a:r>
            <a:r>
              <a:rPr lang="nl-NL" sz="1200"/>
              <a:t> </a:t>
            </a:r>
            <a:r>
              <a:rPr lang="nl-NL" sz="1200" err="1"/>
              <a:t>height</a:t>
            </a:r>
            <a:r>
              <a:rPr lang="nl-NL" sz="1200"/>
              <a:t> </a:t>
            </a:r>
            <a:r>
              <a:rPr lang="nl-NL" sz="1200" err="1"/>
              <a:t>corresponds</a:t>
            </a:r>
            <a:r>
              <a:rPr lang="nl-NL" sz="1200"/>
              <a:t> </a:t>
            </a:r>
            <a:r>
              <a:rPr lang="nl-NL" sz="1200" err="1"/>
              <a:t>to</a:t>
            </a:r>
            <a:r>
              <a:rPr lang="nl-NL" sz="1200"/>
              <a:t> </a:t>
            </a:r>
            <a:r>
              <a:rPr lang="nl-NL" sz="1200" err="1"/>
              <a:t>the</a:t>
            </a:r>
            <a:r>
              <a:rPr lang="nl-NL" sz="1200"/>
              <a:t> first </a:t>
            </a:r>
            <a:r>
              <a:rPr lang="nl-NL" sz="1200" err="1"/>
              <a:t>and</a:t>
            </a:r>
            <a:r>
              <a:rPr lang="nl-NL" sz="1200"/>
              <a:t> </a:t>
            </a:r>
            <a:r>
              <a:rPr lang="nl-NL" sz="1200" err="1"/>
              <a:t>third</a:t>
            </a:r>
            <a:r>
              <a:rPr lang="nl-NL" sz="1200"/>
              <a:t> </a:t>
            </a:r>
            <a:r>
              <a:rPr lang="nl-NL" sz="1200" err="1"/>
              <a:t>quartiles</a:t>
            </a:r>
            <a:r>
              <a:rPr lang="nl-NL" sz="1200"/>
              <a:t>, </a:t>
            </a:r>
            <a:r>
              <a:rPr lang="nl-NL" sz="1200" err="1"/>
              <a:t>dark</a:t>
            </a:r>
            <a:r>
              <a:rPr lang="nl-NL" sz="1200"/>
              <a:t> </a:t>
            </a:r>
            <a:r>
              <a:rPr lang="nl-NL" sz="1200" err="1"/>
              <a:t>middle</a:t>
            </a:r>
            <a:r>
              <a:rPr lang="nl-NL" sz="1200"/>
              <a:t> line </a:t>
            </a:r>
            <a:r>
              <a:rPr lang="nl-NL" sz="1200" err="1"/>
              <a:t>to</a:t>
            </a:r>
            <a:r>
              <a:rPr lang="nl-NL" sz="1200"/>
              <a:t> </a:t>
            </a:r>
            <a:r>
              <a:rPr lang="nl-NL" sz="1200" err="1"/>
              <a:t>the</a:t>
            </a:r>
            <a:r>
              <a:rPr lang="nl-NL" sz="1200"/>
              <a:t> </a:t>
            </a:r>
            <a:r>
              <a:rPr lang="nl-NL" sz="1200" err="1"/>
              <a:t>median</a:t>
            </a:r>
            <a:r>
              <a:rPr lang="nl-NL" sz="1200"/>
              <a:t>. Black </a:t>
            </a:r>
            <a:r>
              <a:rPr lang="nl-NL" sz="1200" err="1"/>
              <a:t>dots</a:t>
            </a:r>
            <a:r>
              <a:rPr lang="nl-NL" sz="1200"/>
              <a:t> </a:t>
            </a:r>
            <a:r>
              <a:rPr lang="nl-NL" sz="1200" err="1"/>
              <a:t>represent</a:t>
            </a:r>
            <a:r>
              <a:rPr lang="nl-NL" sz="1200"/>
              <a:t> </a:t>
            </a:r>
            <a:r>
              <a:rPr lang="nl-NL" sz="1200" err="1"/>
              <a:t>outliers</a:t>
            </a:r>
            <a:r>
              <a:rPr lang="nl-NL" sz="1200"/>
              <a:t>. </a:t>
            </a:r>
            <a:r>
              <a:rPr lang="nl-NL" sz="1200" i="1"/>
              <a:t>N</a:t>
            </a:r>
            <a:r>
              <a:rPr lang="nl-NL" sz="1200"/>
              <a:t>=4-6.</a:t>
            </a:r>
            <a:r>
              <a:rPr lang="en-US" sz="1200"/>
              <a:t> </a:t>
            </a:r>
          </a:p>
          <a:p>
            <a:r>
              <a:rPr lang="en-US" sz="1200" b="1"/>
              <a:t> </a:t>
            </a:r>
          </a:p>
          <a:p>
            <a:endParaRPr lang="nl-NL" sz="1200"/>
          </a:p>
        </p:txBody>
      </p:sp>
      <p:pic>
        <p:nvPicPr>
          <p:cNvPr id="11" name="Graphic 10">
            <a:extLst>
              <a:ext uri="{FF2B5EF4-FFF2-40B4-BE49-F238E27FC236}">
                <a16:creationId xmlns:a16="http://schemas.microsoft.com/office/drawing/2014/main" id="{6B5292A1-0197-4B4A-AD2C-57E85570E6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7550" y="1176337"/>
            <a:ext cx="5676900" cy="4505325"/>
          </a:xfrm>
          <a:prstGeom prst="rect">
            <a:avLst/>
          </a:prstGeom>
        </p:spPr>
      </p:pic>
    </p:spTree>
    <p:extLst>
      <p:ext uri="{BB962C8B-B14F-4D97-AF65-F5344CB8AC3E}">
        <p14:creationId xmlns:p14="http://schemas.microsoft.com/office/powerpoint/2010/main" val="1787951348"/>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64CB12-8236-4351-8690-A98433DD7468}"/>
              </a:ext>
            </a:extLst>
          </p:cNvPr>
          <p:cNvGraphicFramePr>
            <a:graphicFrameLocks noGrp="1"/>
          </p:cNvGraphicFramePr>
          <p:nvPr>
            <p:extLst>
              <p:ext uri="{D42A27DB-BD31-4B8C-83A1-F6EECF244321}">
                <p14:modId xmlns:p14="http://schemas.microsoft.com/office/powerpoint/2010/main" val="114286073"/>
              </p:ext>
            </p:extLst>
          </p:nvPr>
        </p:nvGraphicFramePr>
        <p:xfrm>
          <a:off x="838195" y="1722316"/>
          <a:ext cx="10321416" cy="2414524"/>
        </p:xfrm>
        <a:graphic>
          <a:graphicData uri="http://schemas.openxmlformats.org/drawingml/2006/table">
            <a:tbl>
              <a:tblPr firstRow="1" firstCol="1" bandRow="1"/>
              <a:tblGrid>
                <a:gridCol w="1720236">
                  <a:extLst>
                    <a:ext uri="{9D8B030D-6E8A-4147-A177-3AD203B41FA5}">
                      <a16:colId xmlns:a16="http://schemas.microsoft.com/office/drawing/2014/main" val="949395512"/>
                    </a:ext>
                  </a:extLst>
                </a:gridCol>
                <a:gridCol w="1720236">
                  <a:extLst>
                    <a:ext uri="{9D8B030D-6E8A-4147-A177-3AD203B41FA5}">
                      <a16:colId xmlns:a16="http://schemas.microsoft.com/office/drawing/2014/main" val="627254478"/>
                    </a:ext>
                  </a:extLst>
                </a:gridCol>
                <a:gridCol w="1720236">
                  <a:extLst>
                    <a:ext uri="{9D8B030D-6E8A-4147-A177-3AD203B41FA5}">
                      <a16:colId xmlns:a16="http://schemas.microsoft.com/office/drawing/2014/main" val="3148998096"/>
                    </a:ext>
                  </a:extLst>
                </a:gridCol>
                <a:gridCol w="1720236">
                  <a:extLst>
                    <a:ext uri="{9D8B030D-6E8A-4147-A177-3AD203B41FA5}">
                      <a16:colId xmlns:a16="http://schemas.microsoft.com/office/drawing/2014/main" val="2511908335"/>
                    </a:ext>
                  </a:extLst>
                </a:gridCol>
                <a:gridCol w="1720236">
                  <a:extLst>
                    <a:ext uri="{9D8B030D-6E8A-4147-A177-3AD203B41FA5}">
                      <a16:colId xmlns:a16="http://schemas.microsoft.com/office/drawing/2014/main" val="2679328900"/>
                    </a:ext>
                  </a:extLst>
                </a:gridCol>
                <a:gridCol w="1720236">
                  <a:extLst>
                    <a:ext uri="{9D8B030D-6E8A-4147-A177-3AD203B41FA5}">
                      <a16:colId xmlns:a16="http://schemas.microsoft.com/office/drawing/2014/main" val="138709950"/>
                    </a:ext>
                  </a:extLst>
                </a:gridCol>
              </a:tblGrid>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SumOfSqs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8902849"/>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1.7681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0.130323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49217011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0.0526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0.7782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0.380634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71954306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0.5908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2.9161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0.039974</a:t>
                      </a:r>
                      <a:endParaRPr lang="nl-NL"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743670473"/>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8.6669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128.3363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2.20E-16</a:t>
                      </a:r>
                      <a:endParaRPr lang="nl-NL"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993221147"/>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1.6783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0.179269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377144869"/>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0.9281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13.7431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0.000409</a:t>
                      </a:r>
                      <a:endParaRPr lang="nl-NL"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659563960"/>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treatment:Sample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0.364794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41333702"/>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species:Treatment:Sample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0.1909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0.9424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0.424793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42212062"/>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4.8624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654019320"/>
                  </a:ext>
                </a:extLst>
              </a:tr>
            </a:tbl>
          </a:graphicData>
        </a:graphic>
      </p:graphicFrame>
      <p:sp>
        <p:nvSpPr>
          <p:cNvPr id="10" name="TextBox 9">
            <a:extLst>
              <a:ext uri="{FF2B5EF4-FFF2-40B4-BE49-F238E27FC236}">
                <a16:creationId xmlns:a16="http://schemas.microsoft.com/office/drawing/2014/main" id="{B57A0E1E-2C0A-493B-9C33-854C547E6E1C}"/>
              </a:ext>
            </a:extLst>
          </p:cNvPr>
          <p:cNvSpPr txBox="1"/>
          <p:nvPr/>
        </p:nvSpPr>
        <p:spPr>
          <a:xfrm>
            <a:off x="769367" y="1213555"/>
            <a:ext cx="10390244" cy="435889"/>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SUP_table_alpha_diversity_tests</a:t>
            </a:r>
            <a:r>
              <a:rPr lang="en-US" sz="1000">
                <a:effectLst/>
                <a:latin typeface="Calibri" panose="020F0502020204030204" pitchFamily="34" charset="0"/>
                <a:ea typeface="Calibri" panose="020F0502020204030204" pitchFamily="34" charset="0"/>
                <a:cs typeface="Times New Roman" panose="02020603050405020304" pitchFamily="18" charset="0"/>
              </a:rPr>
              <a:t> : ANOVA table of Shannon diversity indexes across the different plant species and sample types.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Sum of Squares,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degrees of freedom, </a:t>
            </a:r>
            <a:r>
              <a:rPr lang="en-US" sz="1000">
                <a:effectLst/>
                <a:latin typeface="Calibri" panose="020F0502020204030204" pitchFamily="34" charset="0"/>
                <a:ea typeface="Calibri" panose="020F0502020204030204" pitchFamily="34" charset="0"/>
                <a:cs typeface="Times New Roman" panose="02020603050405020304" pitchFamily="18" charset="0"/>
              </a:rPr>
              <a:t>asterisks indicate significant differences</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5D2B25E2-CF50-48EC-A504-7967E816EDC5}"/>
              </a:ext>
            </a:extLst>
          </p:cNvPr>
          <p:cNvSpPr/>
          <p:nvPr/>
        </p:nvSpPr>
        <p:spPr>
          <a:xfrm>
            <a:off x="0" y="0"/>
            <a:ext cx="6096000" cy="646331"/>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2"/>
            <a:r>
              <a:rPr lang="en-US" sz="1200"/>
              <a:t>2 tables, ANOVA and post-hoc [2 SUP]: ANOVA</a:t>
            </a:r>
          </a:p>
        </p:txBody>
      </p:sp>
    </p:spTree>
    <p:extLst>
      <p:ext uri="{BB962C8B-B14F-4D97-AF65-F5344CB8AC3E}">
        <p14:creationId xmlns:p14="http://schemas.microsoft.com/office/powerpoint/2010/main" val="1665232999"/>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A0361E-4785-480F-AD47-442B52ECFA96}"/>
              </a:ext>
            </a:extLst>
          </p:cNvPr>
          <p:cNvSpPr/>
          <p:nvPr/>
        </p:nvSpPr>
        <p:spPr>
          <a:xfrm>
            <a:off x="0" y="0"/>
            <a:ext cx="6096000" cy="646331"/>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2"/>
            <a:r>
              <a:rPr lang="en-US" sz="1200"/>
              <a:t>2 tables, ANOVA and post-hoc [2 SUP]: post-hoc</a:t>
            </a:r>
          </a:p>
        </p:txBody>
      </p:sp>
      <p:graphicFrame>
        <p:nvGraphicFramePr>
          <p:cNvPr id="3" name="Table 2">
            <a:extLst>
              <a:ext uri="{FF2B5EF4-FFF2-40B4-BE49-F238E27FC236}">
                <a16:creationId xmlns:a16="http://schemas.microsoft.com/office/drawing/2014/main" id="{269C49E9-5462-4548-9B6B-0D03BC00C359}"/>
              </a:ext>
            </a:extLst>
          </p:cNvPr>
          <p:cNvGraphicFramePr>
            <a:graphicFrameLocks noGrp="1"/>
          </p:cNvGraphicFramePr>
          <p:nvPr>
            <p:extLst>
              <p:ext uri="{D42A27DB-BD31-4B8C-83A1-F6EECF244321}">
                <p14:modId xmlns:p14="http://schemas.microsoft.com/office/powerpoint/2010/main" val="2775451887"/>
              </p:ext>
            </p:extLst>
          </p:nvPr>
        </p:nvGraphicFramePr>
        <p:xfrm>
          <a:off x="2277921" y="1365905"/>
          <a:ext cx="7972487" cy="4411993"/>
        </p:xfrm>
        <a:graphic>
          <a:graphicData uri="http://schemas.openxmlformats.org/drawingml/2006/table">
            <a:tbl>
              <a:tblPr firstRow="1" bandRow="1">
                <a:tableStyleId>{073A0DAA-6AF3-43AB-8588-CEC1D06C72B9}</a:tableStyleId>
              </a:tblPr>
              <a:tblGrid>
                <a:gridCol w="1211503">
                  <a:extLst>
                    <a:ext uri="{9D8B030D-6E8A-4147-A177-3AD203B41FA5}">
                      <a16:colId xmlns:a16="http://schemas.microsoft.com/office/drawing/2014/main" val="735434546"/>
                    </a:ext>
                  </a:extLst>
                </a:gridCol>
                <a:gridCol w="1542493">
                  <a:extLst>
                    <a:ext uri="{9D8B030D-6E8A-4147-A177-3AD203B41FA5}">
                      <a16:colId xmlns:a16="http://schemas.microsoft.com/office/drawing/2014/main" val="1037214926"/>
                    </a:ext>
                  </a:extLst>
                </a:gridCol>
                <a:gridCol w="1399667">
                  <a:extLst>
                    <a:ext uri="{9D8B030D-6E8A-4147-A177-3AD203B41FA5}">
                      <a16:colId xmlns:a16="http://schemas.microsoft.com/office/drawing/2014/main" val="2287838815"/>
                    </a:ext>
                  </a:extLst>
                </a:gridCol>
                <a:gridCol w="1228281">
                  <a:extLst>
                    <a:ext uri="{9D8B030D-6E8A-4147-A177-3AD203B41FA5}">
                      <a16:colId xmlns:a16="http://schemas.microsoft.com/office/drawing/2014/main" val="3159543869"/>
                    </a:ext>
                  </a:extLst>
                </a:gridCol>
                <a:gridCol w="2590543">
                  <a:extLst>
                    <a:ext uri="{9D8B030D-6E8A-4147-A177-3AD203B41FA5}">
                      <a16:colId xmlns:a16="http://schemas.microsoft.com/office/drawing/2014/main" val="273692987"/>
                    </a:ext>
                  </a:extLst>
                </a:gridCol>
              </a:tblGrid>
              <a:tr h="259529">
                <a:tc>
                  <a:txBody>
                    <a:bodyPr/>
                    <a:lstStyle/>
                    <a:p>
                      <a:pPr algn="ctr" rtl="0" fontAlgn="base"/>
                      <a:r>
                        <a:rPr lang="en-US" sz="1000">
                          <a:effectLst/>
                        </a:rPr>
                        <a:t>Treatment </a:t>
                      </a:r>
                    </a:p>
                  </a:txBody>
                  <a:tcPr/>
                </a:tc>
                <a:tc>
                  <a:txBody>
                    <a:bodyPr/>
                    <a:lstStyle/>
                    <a:p>
                      <a:pPr algn="ctr" rtl="0" fontAlgn="base"/>
                      <a:r>
                        <a:rPr lang="en-US" sz="1000">
                          <a:effectLst/>
                        </a:rPr>
                        <a:t>Plant Species </a:t>
                      </a:r>
                    </a:p>
                  </a:txBody>
                  <a:tcPr/>
                </a:tc>
                <a:tc>
                  <a:txBody>
                    <a:bodyPr/>
                    <a:lstStyle/>
                    <a:p>
                      <a:pPr algn="ctr" rtl="0" fontAlgn="base"/>
                      <a:r>
                        <a:rPr lang="en-US" sz="1000">
                          <a:effectLst/>
                        </a:rPr>
                        <a:t>Plant compartment </a:t>
                      </a:r>
                    </a:p>
                  </a:txBody>
                  <a:tcPr/>
                </a:tc>
                <a:tc>
                  <a:txBody>
                    <a:bodyPr/>
                    <a:lstStyle/>
                    <a:p>
                      <a:pPr algn="ctr" rtl="0" fontAlgn="base"/>
                      <a:r>
                        <a:rPr lang="en-US" sz="1000">
                          <a:effectLst/>
                        </a:rPr>
                        <a:t>Shannon Diversity </a:t>
                      </a:r>
                    </a:p>
                  </a:txBody>
                  <a:tcPr/>
                </a:tc>
                <a:tc>
                  <a:txBody>
                    <a:bodyPr/>
                    <a:lstStyle/>
                    <a:p>
                      <a:pPr algn="ctr" rtl="0" fontAlgn="base"/>
                      <a:r>
                        <a:rPr lang="en-US" sz="1000">
                          <a:effectLst/>
                        </a:rPr>
                        <a:t>Tukey post-hoc groups </a:t>
                      </a:r>
                    </a:p>
                  </a:txBody>
                  <a:tcPr/>
                </a:tc>
                <a:extLst>
                  <a:ext uri="{0D108BD9-81ED-4DB2-BD59-A6C34878D82A}">
                    <a16:rowId xmlns:a16="http://schemas.microsoft.com/office/drawing/2014/main" val="3440176618"/>
                  </a:ext>
                </a:extLst>
              </a:tr>
              <a:tr h="259529">
                <a:tc>
                  <a:txBody>
                    <a:bodyPr/>
                    <a:lstStyle/>
                    <a:p>
                      <a:pPr algn="ctr" rtl="0" fontAlgn="base"/>
                      <a:r>
                        <a:rPr lang="en-US" sz="1000">
                          <a:effectLst/>
                        </a:rPr>
                        <a:t>control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5.657 </a:t>
                      </a:r>
                      <a:endParaRPr lang="en-US"/>
                    </a:p>
                  </a:txBody>
                  <a:tcPr/>
                </a:tc>
                <a:tc>
                  <a:txBody>
                    <a:bodyPr/>
                    <a:lstStyle/>
                    <a:p>
                      <a:pPr algn="ctr" rtl="0" fontAlgn="base"/>
                      <a:r>
                        <a:rPr lang="en-US" sz="1000">
                          <a:effectLst/>
                        </a:rPr>
                        <a:t>a </a:t>
                      </a:r>
                      <a:endParaRPr lang="en-US"/>
                    </a:p>
                  </a:txBody>
                  <a:tcPr/>
                </a:tc>
                <a:extLst>
                  <a:ext uri="{0D108BD9-81ED-4DB2-BD59-A6C34878D82A}">
                    <a16:rowId xmlns:a16="http://schemas.microsoft.com/office/drawing/2014/main" val="2858887078"/>
                  </a:ext>
                </a:extLst>
              </a:tr>
              <a:tr h="259529">
                <a:tc>
                  <a:txBody>
                    <a:bodyPr/>
                    <a:lstStyle/>
                    <a:p>
                      <a:pPr algn="ctr" rtl="0" fontAlgn="base"/>
                      <a:r>
                        <a:rPr lang="en-US" sz="1000">
                          <a:effectLst/>
                        </a:rPr>
                        <a:t>MeJA_0.1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5.648 </a:t>
                      </a:r>
                      <a:endParaRPr lang="en-US"/>
                    </a:p>
                  </a:txBody>
                  <a:tcPr/>
                </a:tc>
                <a:tc>
                  <a:txBody>
                    <a:bodyPr/>
                    <a:lstStyle/>
                    <a:p>
                      <a:pPr algn="ctr" rtl="0" fontAlgn="base"/>
                      <a:r>
                        <a:rPr lang="en-US" sz="1000">
                          <a:effectLst/>
                        </a:rPr>
                        <a:t>a </a:t>
                      </a:r>
                      <a:endParaRPr lang="en-US"/>
                    </a:p>
                  </a:txBody>
                  <a:tcPr/>
                </a:tc>
                <a:extLst>
                  <a:ext uri="{0D108BD9-81ED-4DB2-BD59-A6C34878D82A}">
                    <a16:rowId xmlns:a16="http://schemas.microsoft.com/office/drawing/2014/main" val="639611659"/>
                  </a:ext>
                </a:extLst>
              </a:tr>
              <a:tr h="259529">
                <a:tc>
                  <a:txBody>
                    <a:bodyPr/>
                    <a:lstStyle/>
                    <a:p>
                      <a:pPr algn="ctr" rtl="0" fontAlgn="base"/>
                      <a:r>
                        <a:rPr lang="en-US" sz="1000" err="1">
                          <a:effectLst/>
                        </a:rPr>
                        <a:t>oral_secretion</a:t>
                      </a:r>
                      <a:r>
                        <a:rPr lang="en-US" sz="1000">
                          <a:effectLst/>
                        </a:rPr>
                        <a:t>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5.628 </a:t>
                      </a:r>
                      <a:endParaRPr lang="en-US"/>
                    </a:p>
                  </a:txBody>
                  <a:tcPr/>
                </a:tc>
                <a:tc>
                  <a:txBody>
                    <a:bodyPr/>
                    <a:lstStyle/>
                    <a:p>
                      <a:pPr algn="ctr" rtl="0" fontAlgn="base"/>
                      <a:r>
                        <a:rPr lang="en-US" sz="1000">
                          <a:effectLst/>
                        </a:rPr>
                        <a:t>a </a:t>
                      </a:r>
                      <a:endParaRPr lang="en-US"/>
                    </a:p>
                  </a:txBody>
                  <a:tcPr/>
                </a:tc>
                <a:extLst>
                  <a:ext uri="{0D108BD9-81ED-4DB2-BD59-A6C34878D82A}">
                    <a16:rowId xmlns:a16="http://schemas.microsoft.com/office/drawing/2014/main" val="2120515267"/>
                  </a:ext>
                </a:extLst>
              </a:tr>
              <a:tr h="259529">
                <a:tc>
                  <a:txBody>
                    <a:bodyPr/>
                    <a:lstStyle/>
                    <a:p>
                      <a:pPr algn="ctr" rtl="0" fontAlgn="base"/>
                      <a:r>
                        <a:rPr lang="en-US" sz="1000">
                          <a:effectLst/>
                        </a:rPr>
                        <a:t>MeJA_0.1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5.598 </a:t>
                      </a:r>
                      <a:endParaRPr lang="en-US"/>
                    </a:p>
                  </a:txBody>
                  <a:tcPr/>
                </a:tc>
                <a:tc>
                  <a:txBody>
                    <a:bodyPr/>
                    <a:lstStyle/>
                    <a:p>
                      <a:pPr algn="ctr" rtl="0" fontAlgn="base"/>
                      <a:r>
                        <a:rPr lang="en-US" sz="1000">
                          <a:effectLst/>
                        </a:rPr>
                        <a:t>a </a:t>
                      </a:r>
                      <a:endParaRPr lang="en-US"/>
                    </a:p>
                  </a:txBody>
                  <a:tcPr/>
                </a:tc>
                <a:extLst>
                  <a:ext uri="{0D108BD9-81ED-4DB2-BD59-A6C34878D82A}">
                    <a16:rowId xmlns:a16="http://schemas.microsoft.com/office/drawing/2014/main" val="1143317371"/>
                  </a:ext>
                </a:extLst>
              </a:tr>
              <a:tr h="259529">
                <a:tc>
                  <a:txBody>
                    <a:bodyPr/>
                    <a:lstStyle/>
                    <a:p>
                      <a:pPr algn="ctr" rtl="0" fontAlgn="base"/>
                      <a:r>
                        <a:rPr lang="en-US" sz="1000">
                          <a:effectLst/>
                        </a:rPr>
                        <a:t>MeJA_1.0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5.590 </a:t>
                      </a:r>
                      <a:endParaRPr lang="en-US"/>
                    </a:p>
                  </a:txBody>
                  <a:tcPr/>
                </a:tc>
                <a:tc>
                  <a:txBody>
                    <a:bodyPr/>
                    <a:lstStyle/>
                    <a:p>
                      <a:pPr algn="ctr" rtl="0" fontAlgn="base"/>
                      <a:r>
                        <a:rPr lang="en-US" sz="1000">
                          <a:effectLst/>
                        </a:rPr>
                        <a:t>a </a:t>
                      </a:r>
                      <a:endParaRPr lang="en-US"/>
                    </a:p>
                  </a:txBody>
                  <a:tcPr/>
                </a:tc>
                <a:extLst>
                  <a:ext uri="{0D108BD9-81ED-4DB2-BD59-A6C34878D82A}">
                    <a16:rowId xmlns:a16="http://schemas.microsoft.com/office/drawing/2014/main" val="1906116704"/>
                  </a:ext>
                </a:extLst>
              </a:tr>
              <a:tr h="259529">
                <a:tc>
                  <a:txBody>
                    <a:bodyPr/>
                    <a:lstStyle/>
                    <a:p>
                      <a:pPr algn="ctr" rtl="0" fontAlgn="base"/>
                      <a:r>
                        <a:rPr lang="en-US" sz="1000" err="1">
                          <a:effectLst/>
                        </a:rPr>
                        <a:t>oral_secretion</a:t>
                      </a:r>
                      <a:r>
                        <a:rPr lang="en-US" sz="1000">
                          <a:effectLst/>
                        </a:rPr>
                        <a:t>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5.495 </a:t>
                      </a:r>
                      <a:endParaRPr lang="en-US"/>
                    </a:p>
                  </a:txBody>
                  <a:tcPr/>
                </a:tc>
                <a:tc>
                  <a:txBody>
                    <a:bodyPr/>
                    <a:lstStyle/>
                    <a:p>
                      <a:pPr algn="ctr" rtl="0" fontAlgn="base"/>
                      <a:r>
                        <a:rPr lang="en-US" sz="1000">
                          <a:effectLst/>
                        </a:rPr>
                        <a:t>ab </a:t>
                      </a:r>
                      <a:endParaRPr lang="en-US"/>
                    </a:p>
                  </a:txBody>
                  <a:tcPr/>
                </a:tc>
                <a:extLst>
                  <a:ext uri="{0D108BD9-81ED-4DB2-BD59-A6C34878D82A}">
                    <a16:rowId xmlns:a16="http://schemas.microsoft.com/office/drawing/2014/main" val="1324570844"/>
                  </a:ext>
                </a:extLst>
              </a:tr>
              <a:tr h="259529">
                <a:tc>
                  <a:txBody>
                    <a:bodyPr/>
                    <a:lstStyle/>
                    <a:p>
                      <a:pPr algn="ctr" rtl="0" fontAlgn="base"/>
                      <a:r>
                        <a:rPr lang="en-US" sz="1000">
                          <a:effectLst/>
                        </a:rPr>
                        <a:t>MeJA_1.0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5.446 </a:t>
                      </a:r>
                      <a:endParaRPr lang="en-US"/>
                    </a:p>
                  </a:txBody>
                  <a:tcPr/>
                </a:tc>
                <a:tc>
                  <a:txBody>
                    <a:bodyPr/>
                    <a:lstStyle/>
                    <a:p>
                      <a:pPr algn="ctr" rtl="0" fontAlgn="base"/>
                      <a:r>
                        <a:rPr lang="en-US" sz="1000" err="1">
                          <a:effectLst/>
                        </a:rPr>
                        <a:t>abc</a:t>
                      </a:r>
                      <a:r>
                        <a:rPr lang="en-US" sz="1000">
                          <a:effectLst/>
                        </a:rPr>
                        <a:t> </a:t>
                      </a:r>
                      <a:endParaRPr lang="en-US"/>
                    </a:p>
                  </a:txBody>
                  <a:tcPr/>
                </a:tc>
                <a:extLst>
                  <a:ext uri="{0D108BD9-81ED-4DB2-BD59-A6C34878D82A}">
                    <a16:rowId xmlns:a16="http://schemas.microsoft.com/office/drawing/2014/main" val="4077802004"/>
                  </a:ext>
                </a:extLst>
              </a:tr>
              <a:tr h="259529">
                <a:tc>
                  <a:txBody>
                    <a:bodyPr/>
                    <a:lstStyle/>
                    <a:p>
                      <a:pPr algn="ctr" rtl="0" fontAlgn="base"/>
                      <a:r>
                        <a:rPr lang="en-US" sz="1000">
                          <a:effectLst/>
                        </a:rPr>
                        <a:t>control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5.399 </a:t>
                      </a:r>
                      <a:endParaRPr lang="en-US"/>
                    </a:p>
                  </a:txBody>
                  <a:tcPr/>
                </a:tc>
                <a:tc>
                  <a:txBody>
                    <a:bodyPr/>
                    <a:lstStyle/>
                    <a:p>
                      <a:pPr algn="ctr" rtl="0" fontAlgn="base"/>
                      <a:r>
                        <a:rPr lang="en-US" sz="1000" err="1">
                          <a:effectLst/>
                        </a:rPr>
                        <a:t>abc</a:t>
                      </a:r>
                      <a:r>
                        <a:rPr lang="en-US" sz="1000">
                          <a:effectLst/>
                        </a:rPr>
                        <a:t> </a:t>
                      </a:r>
                      <a:endParaRPr lang="en-US"/>
                    </a:p>
                  </a:txBody>
                  <a:tcPr/>
                </a:tc>
                <a:extLst>
                  <a:ext uri="{0D108BD9-81ED-4DB2-BD59-A6C34878D82A}">
                    <a16:rowId xmlns:a16="http://schemas.microsoft.com/office/drawing/2014/main" val="2420218903"/>
                  </a:ext>
                </a:extLst>
              </a:tr>
              <a:tr h="259529">
                <a:tc>
                  <a:txBody>
                    <a:bodyPr/>
                    <a:lstStyle/>
                    <a:p>
                      <a:pPr algn="ctr" rtl="0" fontAlgn="base"/>
                      <a:r>
                        <a:rPr lang="en-US" sz="1000" err="1">
                          <a:effectLst/>
                        </a:rPr>
                        <a:t>oral_secretion</a:t>
                      </a:r>
                      <a:r>
                        <a:rPr lang="en-US" sz="1000">
                          <a:effectLst/>
                        </a:rPr>
                        <a:t>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5.230 </a:t>
                      </a:r>
                      <a:endParaRPr lang="en-US"/>
                    </a:p>
                  </a:txBody>
                  <a:tcPr/>
                </a:tc>
                <a:tc>
                  <a:txBody>
                    <a:bodyPr/>
                    <a:lstStyle/>
                    <a:p>
                      <a:pPr algn="ctr" rtl="0" fontAlgn="base"/>
                      <a:r>
                        <a:rPr lang="en-US" sz="1000" err="1">
                          <a:effectLst/>
                        </a:rPr>
                        <a:t>abc</a:t>
                      </a:r>
                      <a:r>
                        <a:rPr lang="en-US" sz="1000">
                          <a:effectLst/>
                        </a:rPr>
                        <a:t> </a:t>
                      </a:r>
                      <a:endParaRPr lang="en-US"/>
                    </a:p>
                  </a:txBody>
                  <a:tcPr/>
                </a:tc>
                <a:extLst>
                  <a:ext uri="{0D108BD9-81ED-4DB2-BD59-A6C34878D82A}">
                    <a16:rowId xmlns:a16="http://schemas.microsoft.com/office/drawing/2014/main" val="1605868154"/>
                  </a:ext>
                </a:extLst>
              </a:tr>
              <a:tr h="259529">
                <a:tc>
                  <a:txBody>
                    <a:bodyPr/>
                    <a:lstStyle/>
                    <a:p>
                      <a:pPr algn="ctr" rtl="0" fontAlgn="base"/>
                      <a:r>
                        <a:rPr lang="en-US" sz="1000">
                          <a:effectLst/>
                        </a:rPr>
                        <a:t>MeJA_0.1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5.153 </a:t>
                      </a:r>
                      <a:endParaRPr lang="en-US"/>
                    </a:p>
                  </a:txBody>
                  <a:tcPr/>
                </a:tc>
                <a:tc>
                  <a:txBody>
                    <a:bodyPr/>
                    <a:lstStyle/>
                    <a:p>
                      <a:pPr algn="ctr" rtl="0" fontAlgn="base"/>
                      <a:r>
                        <a:rPr lang="en-US" sz="1000" err="1">
                          <a:effectLst/>
                        </a:rPr>
                        <a:t>abc</a:t>
                      </a:r>
                      <a:r>
                        <a:rPr lang="en-US" sz="1000">
                          <a:effectLst/>
                        </a:rPr>
                        <a:t> </a:t>
                      </a:r>
                      <a:endParaRPr lang="en-US"/>
                    </a:p>
                  </a:txBody>
                  <a:tcPr/>
                </a:tc>
                <a:extLst>
                  <a:ext uri="{0D108BD9-81ED-4DB2-BD59-A6C34878D82A}">
                    <a16:rowId xmlns:a16="http://schemas.microsoft.com/office/drawing/2014/main" val="820822361"/>
                  </a:ext>
                </a:extLst>
              </a:tr>
              <a:tr h="259529">
                <a:tc>
                  <a:txBody>
                    <a:bodyPr/>
                    <a:lstStyle/>
                    <a:p>
                      <a:pPr algn="ctr" rtl="0" fontAlgn="base"/>
                      <a:r>
                        <a:rPr lang="en-US" sz="1000">
                          <a:effectLst/>
                        </a:rPr>
                        <a:t>MeJA_1.0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5.013 </a:t>
                      </a:r>
                      <a:endParaRPr lang="en-US"/>
                    </a:p>
                  </a:txBody>
                  <a:tcPr/>
                </a:tc>
                <a:tc>
                  <a:txBody>
                    <a:bodyPr/>
                    <a:lstStyle/>
                    <a:p>
                      <a:pPr algn="ctr" rtl="0" fontAlgn="base"/>
                      <a:r>
                        <a:rPr lang="en-US" sz="1000" err="1">
                          <a:effectLst/>
                        </a:rPr>
                        <a:t>bcd</a:t>
                      </a:r>
                      <a:r>
                        <a:rPr lang="en-US" sz="1000">
                          <a:effectLst/>
                        </a:rPr>
                        <a:t> </a:t>
                      </a:r>
                      <a:endParaRPr lang="en-US"/>
                    </a:p>
                  </a:txBody>
                  <a:tcPr/>
                </a:tc>
                <a:extLst>
                  <a:ext uri="{0D108BD9-81ED-4DB2-BD59-A6C34878D82A}">
                    <a16:rowId xmlns:a16="http://schemas.microsoft.com/office/drawing/2014/main" val="3300051788"/>
                  </a:ext>
                </a:extLst>
              </a:tr>
              <a:tr h="259529">
                <a:tc>
                  <a:txBody>
                    <a:bodyPr/>
                    <a:lstStyle/>
                    <a:p>
                      <a:pPr algn="ctr" rtl="0" fontAlgn="base"/>
                      <a:r>
                        <a:rPr lang="en-US" sz="1000">
                          <a:effectLst/>
                        </a:rPr>
                        <a:t>MeJA_0.1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4.955 </a:t>
                      </a:r>
                      <a:endParaRPr lang="en-US"/>
                    </a:p>
                  </a:txBody>
                  <a:tcPr/>
                </a:tc>
                <a:tc>
                  <a:txBody>
                    <a:bodyPr/>
                    <a:lstStyle/>
                    <a:p>
                      <a:pPr algn="ctr" rtl="0" fontAlgn="base"/>
                      <a:r>
                        <a:rPr lang="en-US" sz="1000" err="1">
                          <a:effectLst/>
                        </a:rPr>
                        <a:t>bcd</a:t>
                      </a:r>
                      <a:r>
                        <a:rPr lang="en-US" sz="1000">
                          <a:effectLst/>
                        </a:rPr>
                        <a:t> </a:t>
                      </a:r>
                      <a:endParaRPr lang="en-US"/>
                    </a:p>
                  </a:txBody>
                  <a:tcPr/>
                </a:tc>
                <a:extLst>
                  <a:ext uri="{0D108BD9-81ED-4DB2-BD59-A6C34878D82A}">
                    <a16:rowId xmlns:a16="http://schemas.microsoft.com/office/drawing/2014/main" val="3846035693"/>
                  </a:ext>
                </a:extLst>
              </a:tr>
              <a:tr h="259529">
                <a:tc>
                  <a:txBody>
                    <a:bodyPr/>
                    <a:lstStyle/>
                    <a:p>
                      <a:pPr algn="ctr" rtl="0" fontAlgn="base"/>
                      <a:r>
                        <a:rPr lang="en-US" sz="1000">
                          <a:effectLst/>
                        </a:rPr>
                        <a:t>control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4.922 </a:t>
                      </a:r>
                      <a:endParaRPr lang="en-US"/>
                    </a:p>
                  </a:txBody>
                  <a:tcPr/>
                </a:tc>
                <a:tc>
                  <a:txBody>
                    <a:bodyPr/>
                    <a:lstStyle/>
                    <a:p>
                      <a:pPr algn="ctr" rtl="0" fontAlgn="base"/>
                      <a:r>
                        <a:rPr lang="en-US" sz="1000">
                          <a:effectLst/>
                        </a:rPr>
                        <a:t>cd </a:t>
                      </a:r>
                      <a:endParaRPr lang="en-US"/>
                    </a:p>
                  </a:txBody>
                  <a:tcPr/>
                </a:tc>
                <a:extLst>
                  <a:ext uri="{0D108BD9-81ED-4DB2-BD59-A6C34878D82A}">
                    <a16:rowId xmlns:a16="http://schemas.microsoft.com/office/drawing/2014/main" val="2482737496"/>
                  </a:ext>
                </a:extLst>
              </a:tr>
              <a:tr h="259529">
                <a:tc>
                  <a:txBody>
                    <a:bodyPr/>
                    <a:lstStyle/>
                    <a:p>
                      <a:pPr algn="ctr" rtl="0" fontAlgn="base"/>
                      <a:r>
                        <a:rPr lang="en-US" sz="1000" err="1">
                          <a:effectLst/>
                        </a:rPr>
                        <a:t>oral_secretion</a:t>
                      </a:r>
                      <a:r>
                        <a:rPr lang="en-US" sz="1000">
                          <a:effectLst/>
                        </a:rPr>
                        <a:t>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4.899 </a:t>
                      </a:r>
                      <a:endParaRPr lang="en-US"/>
                    </a:p>
                  </a:txBody>
                  <a:tcPr/>
                </a:tc>
                <a:tc>
                  <a:txBody>
                    <a:bodyPr/>
                    <a:lstStyle/>
                    <a:p>
                      <a:pPr algn="ctr" rtl="0" fontAlgn="base"/>
                      <a:r>
                        <a:rPr lang="en-US" sz="1000">
                          <a:effectLst/>
                        </a:rPr>
                        <a:t>cd </a:t>
                      </a:r>
                      <a:endParaRPr lang="en-US"/>
                    </a:p>
                  </a:txBody>
                  <a:tcPr/>
                </a:tc>
                <a:extLst>
                  <a:ext uri="{0D108BD9-81ED-4DB2-BD59-A6C34878D82A}">
                    <a16:rowId xmlns:a16="http://schemas.microsoft.com/office/drawing/2014/main" val="1599484337"/>
                  </a:ext>
                </a:extLst>
              </a:tr>
              <a:tr h="259529">
                <a:tc>
                  <a:txBody>
                    <a:bodyPr/>
                    <a:lstStyle/>
                    <a:p>
                      <a:pPr algn="ctr" rtl="0" fontAlgn="base"/>
                      <a:r>
                        <a:rPr lang="en-US" sz="1000">
                          <a:effectLst/>
                        </a:rPr>
                        <a:t>control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4.877 </a:t>
                      </a:r>
                      <a:endParaRPr lang="en-US"/>
                    </a:p>
                  </a:txBody>
                  <a:tcPr/>
                </a:tc>
                <a:tc>
                  <a:txBody>
                    <a:bodyPr/>
                    <a:lstStyle/>
                    <a:p>
                      <a:pPr algn="ctr" rtl="0" fontAlgn="base"/>
                      <a:r>
                        <a:rPr lang="en-US" sz="1000">
                          <a:effectLst/>
                        </a:rPr>
                        <a:t>cd </a:t>
                      </a:r>
                      <a:endParaRPr lang="en-US"/>
                    </a:p>
                  </a:txBody>
                  <a:tcPr/>
                </a:tc>
                <a:extLst>
                  <a:ext uri="{0D108BD9-81ED-4DB2-BD59-A6C34878D82A}">
                    <a16:rowId xmlns:a16="http://schemas.microsoft.com/office/drawing/2014/main" val="128605941"/>
                  </a:ext>
                </a:extLst>
              </a:tr>
              <a:tr h="259529">
                <a:tc>
                  <a:txBody>
                    <a:bodyPr/>
                    <a:lstStyle/>
                    <a:p>
                      <a:pPr algn="ctr" rtl="0" fontAlgn="base"/>
                      <a:r>
                        <a:rPr lang="en-US" sz="1000">
                          <a:effectLst/>
                        </a:rPr>
                        <a:t>MeJA_1.0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4.495 </a:t>
                      </a:r>
                      <a:endParaRPr lang="en-US"/>
                    </a:p>
                  </a:txBody>
                  <a:tcPr/>
                </a:tc>
                <a:tc>
                  <a:txBody>
                    <a:bodyPr/>
                    <a:lstStyle/>
                    <a:p>
                      <a:pPr algn="ctr" rtl="0" fontAlgn="base"/>
                      <a:r>
                        <a:rPr lang="en-US" sz="1000">
                          <a:effectLst/>
                        </a:rPr>
                        <a:t>d </a:t>
                      </a:r>
                      <a:endParaRPr lang="en-US"/>
                    </a:p>
                  </a:txBody>
                  <a:tcPr/>
                </a:tc>
                <a:extLst>
                  <a:ext uri="{0D108BD9-81ED-4DB2-BD59-A6C34878D82A}">
                    <a16:rowId xmlns:a16="http://schemas.microsoft.com/office/drawing/2014/main" val="1491399605"/>
                  </a:ext>
                </a:extLst>
              </a:tr>
            </a:tbl>
          </a:graphicData>
        </a:graphic>
      </p:graphicFrame>
    </p:spTree>
    <p:extLst>
      <p:ext uri="{BB962C8B-B14F-4D97-AF65-F5344CB8AC3E}">
        <p14:creationId xmlns:p14="http://schemas.microsoft.com/office/powerpoint/2010/main" val="1964481253"/>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21123"/>
            <a:ext cx="6096000" cy="646331"/>
          </a:xfrm>
          <a:prstGeom prst="rect">
            <a:avLst/>
          </a:prstGeom>
        </p:spPr>
        <p:txBody>
          <a:bodyPr>
            <a:spAutoFit/>
          </a:bodyPr>
          <a:lstStyle/>
          <a:p>
            <a:r>
              <a:rPr lang="en-US" sz="1200" b="1"/>
              <a:t>Results</a:t>
            </a:r>
            <a:endParaRPr lang="en-US" sz="1200"/>
          </a:p>
          <a:p>
            <a:pPr lvl="0"/>
            <a:r>
              <a:rPr lang="en-US" sz="1200"/>
              <a:t>Random forest (show ASVs that matter on prediction)</a:t>
            </a:r>
          </a:p>
          <a:p>
            <a:pPr lvl="1"/>
            <a:r>
              <a:rPr lang="en-US" sz="1200"/>
              <a:t>1 Figure with 4 panels, ASV abundance per treatment </a:t>
            </a:r>
            <a:r>
              <a:rPr lang="en-US" sz="1200" b="1">
                <a:solidFill>
                  <a:srgbClr val="FF0000"/>
                </a:solidFill>
              </a:rPr>
              <a:t>[MAIN or SUP?]</a:t>
            </a:r>
          </a:p>
        </p:txBody>
      </p:sp>
      <p:sp>
        <p:nvSpPr>
          <p:cNvPr id="10" name="TextBox 9">
            <a:extLst>
              <a:ext uri="{FF2B5EF4-FFF2-40B4-BE49-F238E27FC236}">
                <a16:creationId xmlns:a16="http://schemas.microsoft.com/office/drawing/2014/main" id="{32B438A8-4288-4AA5-BCB0-01C937540AC3}"/>
              </a:ext>
            </a:extLst>
          </p:cNvPr>
          <p:cNvSpPr txBox="1"/>
          <p:nvPr/>
        </p:nvSpPr>
        <p:spPr>
          <a:xfrm>
            <a:off x="0" y="3307695"/>
            <a:ext cx="3035839" cy="1384995"/>
          </a:xfrm>
          <a:prstGeom prst="rect">
            <a:avLst/>
          </a:prstGeom>
          <a:noFill/>
        </p:spPr>
        <p:txBody>
          <a:bodyPr wrap="square" rtlCol="0">
            <a:spAutoFit/>
          </a:bodyPr>
          <a:lstStyle/>
          <a:p>
            <a:r>
              <a:rPr lang="en-US" sz="1200" b="1"/>
              <a:t>Figure X. ASV abundance per treatment [MAIN or SUP?]</a:t>
            </a:r>
          </a:p>
          <a:p>
            <a:r>
              <a:rPr lang="en-US" sz="1200"/>
              <a:t>Random forest output showing the abundance of ASVs selected as predictors for stress treatment in each data partition. ASVs belonging to </a:t>
            </a:r>
            <a:r>
              <a:rPr lang="en-US" sz="1200" err="1"/>
              <a:t>Commamonadaceae</a:t>
            </a:r>
            <a:r>
              <a:rPr lang="en-US" sz="1200"/>
              <a:t> family are indicated with an asterisk. </a:t>
            </a:r>
            <a:endParaRPr lang="nl-NL" sz="1200"/>
          </a:p>
        </p:txBody>
      </p:sp>
      <p:pic>
        <p:nvPicPr>
          <p:cNvPr id="4" name="Graphic 3">
            <a:extLst>
              <a:ext uri="{FF2B5EF4-FFF2-40B4-BE49-F238E27FC236}">
                <a16:creationId xmlns:a16="http://schemas.microsoft.com/office/drawing/2014/main" id="{D86CDF88-78EE-47E0-B282-9BD1B023B6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3269" y="712269"/>
            <a:ext cx="9008731" cy="5972476"/>
          </a:xfrm>
          <a:prstGeom prst="rect">
            <a:avLst/>
          </a:prstGeom>
        </p:spPr>
      </p:pic>
    </p:spTree>
    <p:extLst>
      <p:ext uri="{BB962C8B-B14F-4D97-AF65-F5344CB8AC3E}">
        <p14:creationId xmlns:p14="http://schemas.microsoft.com/office/powerpoint/2010/main" val="166812555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D9FAC7-CF78-4771-9DA0-B113C1B0992D}"/>
              </a:ext>
            </a:extLst>
          </p:cNvPr>
          <p:cNvSpPr/>
          <p:nvPr/>
        </p:nvSpPr>
        <p:spPr>
          <a:xfrm>
            <a:off x="0" y="-21123"/>
            <a:ext cx="6096000" cy="646331"/>
          </a:xfrm>
          <a:prstGeom prst="rect">
            <a:avLst/>
          </a:prstGeom>
        </p:spPr>
        <p:txBody>
          <a:bodyPr>
            <a:spAutoFit/>
          </a:bodyPr>
          <a:lstStyle/>
          <a:p>
            <a:r>
              <a:rPr lang="en-US" sz="1200" b="1"/>
              <a:t>Results</a:t>
            </a:r>
            <a:endParaRPr lang="en-US" sz="1200"/>
          </a:p>
          <a:p>
            <a:pPr lvl="0"/>
            <a:r>
              <a:rPr lang="en-US" sz="1200"/>
              <a:t>Random forest (show ASVs that matter on prediction)</a:t>
            </a:r>
          </a:p>
          <a:p>
            <a:pPr lvl="1"/>
            <a:r>
              <a:rPr lang="en-US" sz="1200"/>
              <a:t>3 tables: sample size + precision + kappa, confusion matrix, ASV taxonomies [3 SUP]</a:t>
            </a:r>
          </a:p>
        </p:txBody>
      </p:sp>
      <p:graphicFrame>
        <p:nvGraphicFramePr>
          <p:cNvPr id="5" name="Table 4">
            <a:extLst>
              <a:ext uri="{FF2B5EF4-FFF2-40B4-BE49-F238E27FC236}">
                <a16:creationId xmlns:a16="http://schemas.microsoft.com/office/drawing/2014/main" id="{4881AB1A-85E4-477F-B72E-E41AE910B866}"/>
              </a:ext>
            </a:extLst>
          </p:cNvPr>
          <p:cNvGraphicFramePr>
            <a:graphicFrameLocks noGrp="1"/>
          </p:cNvGraphicFramePr>
          <p:nvPr/>
        </p:nvGraphicFramePr>
        <p:xfrm>
          <a:off x="838199" y="2304320"/>
          <a:ext cx="10515603" cy="3393948"/>
        </p:xfrm>
        <a:graphic>
          <a:graphicData uri="http://schemas.openxmlformats.org/drawingml/2006/table">
            <a:tbl>
              <a:tblPr firstRow="1" bandRow="1"/>
              <a:tblGrid>
                <a:gridCol w="1502229">
                  <a:extLst>
                    <a:ext uri="{9D8B030D-6E8A-4147-A177-3AD203B41FA5}">
                      <a16:colId xmlns:a16="http://schemas.microsoft.com/office/drawing/2014/main" val="457876249"/>
                    </a:ext>
                  </a:extLst>
                </a:gridCol>
                <a:gridCol w="1502229">
                  <a:extLst>
                    <a:ext uri="{9D8B030D-6E8A-4147-A177-3AD203B41FA5}">
                      <a16:colId xmlns:a16="http://schemas.microsoft.com/office/drawing/2014/main" val="3199968922"/>
                    </a:ext>
                  </a:extLst>
                </a:gridCol>
                <a:gridCol w="1502229">
                  <a:extLst>
                    <a:ext uri="{9D8B030D-6E8A-4147-A177-3AD203B41FA5}">
                      <a16:colId xmlns:a16="http://schemas.microsoft.com/office/drawing/2014/main" val="4001614126"/>
                    </a:ext>
                  </a:extLst>
                </a:gridCol>
                <a:gridCol w="1502229">
                  <a:extLst>
                    <a:ext uri="{9D8B030D-6E8A-4147-A177-3AD203B41FA5}">
                      <a16:colId xmlns:a16="http://schemas.microsoft.com/office/drawing/2014/main" val="675959360"/>
                    </a:ext>
                  </a:extLst>
                </a:gridCol>
                <a:gridCol w="1502229">
                  <a:extLst>
                    <a:ext uri="{9D8B030D-6E8A-4147-A177-3AD203B41FA5}">
                      <a16:colId xmlns:a16="http://schemas.microsoft.com/office/drawing/2014/main" val="2871640605"/>
                    </a:ext>
                  </a:extLst>
                </a:gridCol>
                <a:gridCol w="1502229">
                  <a:extLst>
                    <a:ext uri="{9D8B030D-6E8A-4147-A177-3AD203B41FA5}">
                      <a16:colId xmlns:a16="http://schemas.microsoft.com/office/drawing/2014/main" val="3732591119"/>
                    </a:ext>
                  </a:extLst>
                </a:gridCol>
                <a:gridCol w="1502229">
                  <a:extLst>
                    <a:ext uri="{9D8B030D-6E8A-4147-A177-3AD203B41FA5}">
                      <a16:colId xmlns:a16="http://schemas.microsoft.com/office/drawing/2014/main" val="2422450414"/>
                    </a:ext>
                  </a:extLst>
                </a:gridCol>
              </a:tblGrid>
              <a:tr h="282575">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Size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Model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input</a:t>
                      </a: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ASVs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Accuracy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Kappa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965530"/>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thaliana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2690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0.3282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0.1097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112651762"/>
                  </a:ext>
                </a:extLst>
              </a:tr>
              <a:tr h="394970">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0.8086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0.7426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2264391"/>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3124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0.3571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0.1750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873025968"/>
                  </a:ext>
                </a:extLst>
              </a:tr>
              <a:tr h="394970">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0.8204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0.7609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062141519"/>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B.oleracea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0.4898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0.3350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653840459"/>
                  </a:ext>
                </a:extLst>
              </a:tr>
              <a:tr h="394970">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0.8911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0.8533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53133753"/>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2558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0.3533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0.0908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893799436"/>
                  </a:ext>
                </a:extLst>
              </a:tr>
              <a:tr h="181483">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0.6784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0.6714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805116"/>
                  </a:ext>
                </a:extLst>
              </a:tr>
            </a:tbl>
          </a:graphicData>
        </a:graphic>
      </p:graphicFrame>
      <p:sp>
        <p:nvSpPr>
          <p:cNvPr id="17" name="TextBox 16">
            <a:extLst>
              <a:ext uri="{FF2B5EF4-FFF2-40B4-BE49-F238E27FC236}">
                <a16:creationId xmlns:a16="http://schemas.microsoft.com/office/drawing/2014/main" id="{DC893AE9-53EB-4951-9AB7-1B7D91448FE7}"/>
              </a:ext>
            </a:extLst>
          </p:cNvPr>
          <p:cNvSpPr txBox="1"/>
          <p:nvPr/>
        </p:nvSpPr>
        <p:spPr>
          <a:xfrm>
            <a:off x="838198" y="1708126"/>
            <a:ext cx="10515603" cy="435889"/>
          </a:xfrm>
          <a:prstGeom prst="rect">
            <a:avLst/>
          </a:prstGeom>
          <a:noFill/>
        </p:spPr>
        <p:txBody>
          <a:bodyPr wrap="square">
            <a:spAutoFit/>
          </a:bodyPr>
          <a:lstStyle/>
          <a:p>
            <a:pPr>
              <a:lnSpc>
                <a:spcPct val="115000"/>
              </a:lnSpc>
              <a:spcAft>
                <a:spcPts val="1000"/>
              </a:spcAft>
            </a:pPr>
            <a:r>
              <a:rPr lang="en-US" sz="1000">
                <a:effectLst/>
                <a:latin typeface="Calibri" panose="020F0502020204030204" pitchFamily="34" charset="0"/>
                <a:ea typeface="Calibri" panose="020F0502020204030204" pitchFamily="34" charset="0"/>
                <a:cs typeface="Times New Roman" panose="02020603050405020304" pitchFamily="18" charset="0"/>
              </a:rPr>
              <a:t>SUP_</a:t>
            </a:r>
            <a:r>
              <a:rPr lang="en-US" sz="10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b="1" err="1">
                <a:effectLst/>
                <a:latin typeface="Calibri" panose="020F0502020204030204" pitchFamily="34" charset="0"/>
                <a:ea typeface="Calibri" panose="020F0502020204030204" pitchFamily="34" charset="0"/>
                <a:cs typeface="Times New Roman" panose="02020603050405020304" pitchFamily="18" charset="0"/>
              </a:rPr>
              <a:t>Table_RF_output</a:t>
            </a:r>
            <a:r>
              <a:rPr lang="en-US" sz="1000" b="1">
                <a:effectLst/>
                <a:latin typeface="Calibri" panose="020F0502020204030204" pitchFamily="34" charset="0"/>
                <a:ea typeface="Calibri" panose="020F0502020204030204" pitchFamily="34" charset="0"/>
                <a:cs typeface="Times New Roman" panose="02020603050405020304" pitchFamily="18" charset="0"/>
              </a:rPr>
              <a:t>: </a:t>
            </a:r>
            <a:r>
              <a:rPr lang="en-US" sz="1000">
                <a:effectLst/>
                <a:latin typeface="Calibri" panose="020F0502020204030204" pitchFamily="34" charset="0"/>
                <a:ea typeface="Calibri" panose="020F0502020204030204" pitchFamily="34" charset="0"/>
                <a:cs typeface="Times New Roman" panose="02020603050405020304" pitchFamily="18" charset="0"/>
              </a:rPr>
              <a:t>Summary of Random Forest models performance. Sample partition = plant species and sample type; Sample Size = number of samples in each partition; Model = Whether the full community or the Boruta-selected features were utilized as an input; input ASVs = number of ASVs in the input dataset ; Accuracy and Kappa are defined in the methods section.</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03034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61E46B7-10FF-4B7C-869B-B58928481A2D}"/>
              </a:ext>
            </a:extLst>
          </p:cNvPr>
          <p:cNvGraphicFramePr>
            <a:graphicFrameLocks noGrp="1"/>
          </p:cNvGraphicFramePr>
          <p:nvPr/>
        </p:nvGraphicFramePr>
        <p:xfrm>
          <a:off x="3069945" y="2334800"/>
          <a:ext cx="6052109" cy="3332988"/>
        </p:xfrm>
        <a:graphic>
          <a:graphicData uri="http://schemas.openxmlformats.org/drawingml/2006/table">
            <a:tbl>
              <a:tblPr firstRow="1" bandRow="1"/>
              <a:tblGrid>
                <a:gridCol w="634365">
                  <a:extLst>
                    <a:ext uri="{9D8B030D-6E8A-4147-A177-3AD203B41FA5}">
                      <a16:colId xmlns:a16="http://schemas.microsoft.com/office/drawing/2014/main" val="3251597793"/>
                    </a:ext>
                  </a:extLst>
                </a:gridCol>
                <a:gridCol w="634365">
                  <a:extLst>
                    <a:ext uri="{9D8B030D-6E8A-4147-A177-3AD203B41FA5}">
                      <a16:colId xmlns:a16="http://schemas.microsoft.com/office/drawing/2014/main" val="4201980132"/>
                    </a:ext>
                  </a:extLst>
                </a:gridCol>
                <a:gridCol w="483235">
                  <a:extLst>
                    <a:ext uri="{9D8B030D-6E8A-4147-A177-3AD203B41FA5}">
                      <a16:colId xmlns:a16="http://schemas.microsoft.com/office/drawing/2014/main" val="483866917"/>
                    </a:ext>
                  </a:extLst>
                </a:gridCol>
                <a:gridCol w="373732">
                  <a:extLst>
                    <a:ext uri="{9D8B030D-6E8A-4147-A177-3AD203B41FA5}">
                      <a16:colId xmlns:a16="http://schemas.microsoft.com/office/drawing/2014/main" val="2321818753"/>
                    </a:ext>
                  </a:extLst>
                </a:gridCol>
                <a:gridCol w="373732">
                  <a:extLst>
                    <a:ext uri="{9D8B030D-6E8A-4147-A177-3AD203B41FA5}">
                      <a16:colId xmlns:a16="http://schemas.microsoft.com/office/drawing/2014/main" val="3929574255"/>
                    </a:ext>
                  </a:extLst>
                </a:gridCol>
                <a:gridCol w="373732">
                  <a:extLst>
                    <a:ext uri="{9D8B030D-6E8A-4147-A177-3AD203B41FA5}">
                      <a16:colId xmlns:a16="http://schemas.microsoft.com/office/drawing/2014/main" val="3214989010"/>
                    </a:ext>
                  </a:extLst>
                </a:gridCol>
                <a:gridCol w="633095">
                  <a:extLst>
                    <a:ext uri="{9D8B030D-6E8A-4147-A177-3AD203B41FA5}">
                      <a16:colId xmlns:a16="http://schemas.microsoft.com/office/drawing/2014/main" val="3553232153"/>
                    </a:ext>
                  </a:extLst>
                </a:gridCol>
                <a:gridCol w="373732">
                  <a:extLst>
                    <a:ext uri="{9D8B030D-6E8A-4147-A177-3AD203B41FA5}">
                      <a16:colId xmlns:a16="http://schemas.microsoft.com/office/drawing/2014/main" val="2113055049"/>
                    </a:ext>
                  </a:extLst>
                </a:gridCol>
                <a:gridCol w="633095">
                  <a:extLst>
                    <a:ext uri="{9D8B030D-6E8A-4147-A177-3AD203B41FA5}">
                      <a16:colId xmlns:a16="http://schemas.microsoft.com/office/drawing/2014/main" val="4187480495"/>
                    </a:ext>
                  </a:extLst>
                </a:gridCol>
                <a:gridCol w="417830">
                  <a:extLst>
                    <a:ext uri="{9D8B030D-6E8A-4147-A177-3AD203B41FA5}">
                      <a16:colId xmlns:a16="http://schemas.microsoft.com/office/drawing/2014/main" val="2092582652"/>
                    </a:ext>
                  </a:extLst>
                </a:gridCol>
                <a:gridCol w="373732">
                  <a:extLst>
                    <a:ext uri="{9D8B030D-6E8A-4147-A177-3AD203B41FA5}">
                      <a16:colId xmlns:a16="http://schemas.microsoft.com/office/drawing/2014/main" val="255908108"/>
                    </a:ext>
                  </a:extLst>
                </a:gridCol>
                <a:gridCol w="373732">
                  <a:extLst>
                    <a:ext uri="{9D8B030D-6E8A-4147-A177-3AD203B41FA5}">
                      <a16:colId xmlns:a16="http://schemas.microsoft.com/office/drawing/2014/main" val="4030848834"/>
                    </a:ext>
                  </a:extLst>
                </a:gridCol>
                <a:gridCol w="373732">
                  <a:extLst>
                    <a:ext uri="{9D8B030D-6E8A-4147-A177-3AD203B41FA5}">
                      <a16:colId xmlns:a16="http://schemas.microsoft.com/office/drawing/2014/main" val="1555237907"/>
                    </a:ext>
                  </a:extLst>
                </a:gridCol>
              </a:tblGrid>
              <a:tr h="190500">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Endo  (n=22)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Rhizo (n=24)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579869173"/>
                  </a:ext>
                </a:extLst>
              </a:tr>
              <a:tr h="196850">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 of 2690 ASVs</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 of 3124 ASVs</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620666597"/>
                  </a:ext>
                </a:extLst>
              </a:tr>
              <a:tr h="196850">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688223681"/>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932934308"/>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3.9</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630807334"/>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127556971"/>
                  </a:ext>
                </a:extLst>
              </a:tr>
              <a:tr h="190500">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0.8086</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0.7426</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0.8167</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0.7609</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extLst>
                  <a:ext uri="{0D108BD9-81ED-4DB2-BD59-A6C34878D82A}">
                    <a16:rowId xmlns:a16="http://schemas.microsoft.com/office/drawing/2014/main" val="2015521900"/>
                  </a:ext>
                </a:extLst>
              </a:tr>
              <a:tr h="190500">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581378469"/>
                  </a:ext>
                </a:extLst>
              </a:tr>
              <a:tr h="190500">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 Endo  (n=23)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 Rhizo (n=24)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2069015493"/>
                  </a:ext>
                </a:extLst>
              </a:tr>
              <a:tr h="196850">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 of 2421 ASVs</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 of 2558 ASVs</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9922687"/>
                  </a:ext>
                </a:extLst>
              </a:tr>
              <a:tr h="196850">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4120220498"/>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395203371"/>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811811406"/>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290981541"/>
                  </a:ext>
                </a:extLst>
              </a:tr>
              <a:tr h="190500">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0.8911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0.8533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0.6784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0.6714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extLst>
                  <a:ext uri="{0D108BD9-81ED-4DB2-BD59-A6C34878D82A}">
                    <a16:rowId xmlns:a16="http://schemas.microsoft.com/office/drawing/2014/main" val="1179691302"/>
                  </a:ext>
                </a:extLst>
              </a:tr>
            </a:tbl>
          </a:graphicData>
        </a:graphic>
      </p:graphicFrame>
      <p:sp>
        <p:nvSpPr>
          <p:cNvPr id="5" name="TextBox 4">
            <a:extLst>
              <a:ext uri="{FF2B5EF4-FFF2-40B4-BE49-F238E27FC236}">
                <a16:creationId xmlns:a16="http://schemas.microsoft.com/office/drawing/2014/main" id="{C8461FD6-E48D-480D-BC77-C6D8795ADF8D}"/>
              </a:ext>
            </a:extLst>
          </p:cNvPr>
          <p:cNvSpPr txBox="1"/>
          <p:nvPr/>
        </p:nvSpPr>
        <p:spPr>
          <a:xfrm>
            <a:off x="3069945" y="1730265"/>
            <a:ext cx="6094206" cy="435889"/>
          </a:xfrm>
          <a:prstGeom prst="rect">
            <a:avLst/>
          </a:prstGeom>
          <a:noFill/>
        </p:spPr>
        <p:txBody>
          <a:bodyPr wrap="square">
            <a:spAutoFit/>
          </a:bodyPr>
          <a:lstStyle/>
          <a:p>
            <a:pPr>
              <a:lnSpc>
                <a:spcPct val="115000"/>
              </a:lnSpc>
              <a:spcAft>
                <a:spcPts val="1000"/>
              </a:spcAft>
            </a:pPr>
            <a:r>
              <a:rPr lang="en-US" sz="1000">
                <a:effectLst/>
                <a:latin typeface="Calibri" panose="020F0502020204030204" pitchFamily="34" charset="0"/>
                <a:ea typeface="Calibri" panose="020F0502020204030204" pitchFamily="34" charset="0"/>
                <a:cs typeface="Times New Roman" panose="02020603050405020304" pitchFamily="18" charset="0"/>
              </a:rPr>
              <a:t>SUP_ </a:t>
            </a:r>
            <a:r>
              <a:rPr lang="en-US" sz="1000" err="1">
                <a:effectLst/>
                <a:latin typeface="Calibri" panose="020F0502020204030204" pitchFamily="34" charset="0"/>
                <a:ea typeface="Calibri" panose="020F0502020204030204" pitchFamily="34" charset="0"/>
                <a:cs typeface="Times New Roman" panose="02020603050405020304" pitchFamily="18" charset="0"/>
              </a:rPr>
              <a:t>table_confusion_matrix</a:t>
            </a:r>
            <a:r>
              <a:rPr lang="en-US" sz="1000">
                <a:effectLst/>
                <a:latin typeface="Calibri" panose="020F0502020204030204" pitchFamily="34" charset="0"/>
                <a:ea typeface="Calibri" panose="020F0502020204030204" pitchFamily="34" charset="0"/>
                <a:cs typeface="Times New Roman" panose="02020603050405020304" pitchFamily="18" charset="0"/>
              </a:rPr>
              <a:t>:</a:t>
            </a:r>
            <a:r>
              <a:rPr lang="en-US" sz="10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a:effectLst/>
                <a:latin typeface="Calibri" panose="020F0502020204030204" pitchFamily="34" charset="0"/>
                <a:ea typeface="Calibri" panose="020F0502020204030204" pitchFamily="34" charset="0"/>
                <a:cs typeface="Times New Roman" panose="02020603050405020304" pitchFamily="18" charset="0"/>
              </a:rPr>
              <a:t>Confusion matrix performance of the random forest model when using only the Boruta-selected features. Values outside the diagonals indicate misclassifications by the Random forest algorithm.</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6041EEC2-7226-4D61-A24B-F6EC6D209D42}"/>
              </a:ext>
            </a:extLst>
          </p:cNvPr>
          <p:cNvSpPr/>
          <p:nvPr/>
        </p:nvSpPr>
        <p:spPr>
          <a:xfrm>
            <a:off x="0" y="-21123"/>
            <a:ext cx="6096000" cy="646331"/>
          </a:xfrm>
          <a:prstGeom prst="rect">
            <a:avLst/>
          </a:prstGeom>
        </p:spPr>
        <p:txBody>
          <a:bodyPr>
            <a:spAutoFit/>
          </a:bodyPr>
          <a:lstStyle/>
          <a:p>
            <a:r>
              <a:rPr lang="en-US" sz="1200" b="1"/>
              <a:t>Results</a:t>
            </a:r>
            <a:endParaRPr lang="en-US" sz="1200"/>
          </a:p>
          <a:p>
            <a:pPr lvl="0"/>
            <a:r>
              <a:rPr lang="en-US" sz="1200"/>
              <a:t>Random forest (show ASVs that matter on prediction)</a:t>
            </a:r>
          </a:p>
          <a:p>
            <a:pPr lvl="1"/>
            <a:r>
              <a:rPr lang="en-US" sz="1200"/>
              <a:t>3 tables: sample size + precision + kappa, confusion matrix, ASV taxonomies [3 SUP]</a:t>
            </a:r>
          </a:p>
        </p:txBody>
      </p:sp>
    </p:spTree>
    <p:extLst>
      <p:ext uri="{BB962C8B-B14F-4D97-AF65-F5344CB8AC3E}">
        <p14:creationId xmlns:p14="http://schemas.microsoft.com/office/powerpoint/2010/main" val="3623439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5D4F187-597C-4672-AC12-1889C4E97658}"/>
              </a:ext>
            </a:extLst>
          </p:cNvPr>
          <p:cNvGraphicFramePr>
            <a:graphicFrameLocks noGrp="1"/>
          </p:cNvGraphicFramePr>
          <p:nvPr>
            <p:extLst>
              <p:ext uri="{D42A27DB-BD31-4B8C-83A1-F6EECF244321}">
                <p14:modId xmlns:p14="http://schemas.microsoft.com/office/powerpoint/2010/main" val="1810437778"/>
              </p:ext>
            </p:extLst>
          </p:nvPr>
        </p:nvGraphicFramePr>
        <p:xfrm>
          <a:off x="5793758" y="302042"/>
          <a:ext cx="6252930" cy="6457904"/>
        </p:xfrm>
        <a:graphic>
          <a:graphicData uri="http://schemas.openxmlformats.org/drawingml/2006/table">
            <a:tbl>
              <a:tblPr firstRow="1" firstCol="1" bandRow="1"/>
              <a:tblGrid>
                <a:gridCol w="694770">
                  <a:extLst>
                    <a:ext uri="{9D8B030D-6E8A-4147-A177-3AD203B41FA5}">
                      <a16:colId xmlns:a16="http://schemas.microsoft.com/office/drawing/2014/main" val="2334426336"/>
                    </a:ext>
                  </a:extLst>
                </a:gridCol>
                <a:gridCol w="694770">
                  <a:extLst>
                    <a:ext uri="{9D8B030D-6E8A-4147-A177-3AD203B41FA5}">
                      <a16:colId xmlns:a16="http://schemas.microsoft.com/office/drawing/2014/main" val="3346766364"/>
                    </a:ext>
                  </a:extLst>
                </a:gridCol>
                <a:gridCol w="694770">
                  <a:extLst>
                    <a:ext uri="{9D8B030D-6E8A-4147-A177-3AD203B41FA5}">
                      <a16:colId xmlns:a16="http://schemas.microsoft.com/office/drawing/2014/main" val="2872841819"/>
                    </a:ext>
                  </a:extLst>
                </a:gridCol>
                <a:gridCol w="694770">
                  <a:extLst>
                    <a:ext uri="{9D8B030D-6E8A-4147-A177-3AD203B41FA5}">
                      <a16:colId xmlns:a16="http://schemas.microsoft.com/office/drawing/2014/main" val="2945067404"/>
                    </a:ext>
                  </a:extLst>
                </a:gridCol>
                <a:gridCol w="694770">
                  <a:extLst>
                    <a:ext uri="{9D8B030D-6E8A-4147-A177-3AD203B41FA5}">
                      <a16:colId xmlns:a16="http://schemas.microsoft.com/office/drawing/2014/main" val="4006299633"/>
                    </a:ext>
                  </a:extLst>
                </a:gridCol>
                <a:gridCol w="694770">
                  <a:extLst>
                    <a:ext uri="{9D8B030D-6E8A-4147-A177-3AD203B41FA5}">
                      <a16:colId xmlns:a16="http://schemas.microsoft.com/office/drawing/2014/main" val="1464431065"/>
                    </a:ext>
                  </a:extLst>
                </a:gridCol>
                <a:gridCol w="694770">
                  <a:extLst>
                    <a:ext uri="{9D8B030D-6E8A-4147-A177-3AD203B41FA5}">
                      <a16:colId xmlns:a16="http://schemas.microsoft.com/office/drawing/2014/main" val="4069242347"/>
                    </a:ext>
                  </a:extLst>
                </a:gridCol>
                <a:gridCol w="694770">
                  <a:extLst>
                    <a:ext uri="{9D8B030D-6E8A-4147-A177-3AD203B41FA5}">
                      <a16:colId xmlns:a16="http://schemas.microsoft.com/office/drawing/2014/main" val="4123381589"/>
                    </a:ext>
                  </a:extLst>
                </a:gridCol>
                <a:gridCol w="694770">
                  <a:extLst>
                    <a:ext uri="{9D8B030D-6E8A-4147-A177-3AD203B41FA5}">
                      <a16:colId xmlns:a16="http://schemas.microsoft.com/office/drawing/2014/main" val="1246500097"/>
                    </a:ext>
                  </a:extLst>
                </a:gridCol>
              </a:tblGrid>
              <a:tr h="54373">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ASV ID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Phylum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Order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Family</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Genus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Importance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3287848"/>
                  </a:ext>
                </a:extLst>
              </a:tr>
              <a:tr h="54373">
                <a:tc>
                  <a:txBody>
                    <a:bodyPr/>
                    <a:lstStyle/>
                    <a:p>
                      <a:pPr>
                        <a:lnSpc>
                          <a:spcPct val="115000"/>
                        </a:lnSpc>
                        <a:spcAft>
                          <a:spcPts val="1000"/>
                        </a:spcAft>
                      </a:pPr>
                      <a:r>
                        <a:rPr lang="en-US" sz="5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thaliana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ASV_74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19.092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66572945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ASV_114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g__Niastella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11.331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826681564"/>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ASV_143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g__Ferruginibacter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14.558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6452308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ASV_178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g__Niastella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20.855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780297383"/>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g__Rubrivivax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94760925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p__Acidobacteriota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c__Holophagae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o__Holophagales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f__Holophagaceae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g__Holophaga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11.313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02234725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ASV_483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p__Myxococcota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c__Polyangia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o__Polyangiales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f__Polyangiaceae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g__Pajaroellobacter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10.025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36327233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ASV_512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p__Spirochaetota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c__Leptospirae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o__Leptospirales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f__Leptospiraceae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g__Leptospira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15.829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0214283"/>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ASV_553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p__Chloroflexi</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c__Ktedonobacteria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o__Ktedonobacterales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f__Ktedonobacteraceae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12.509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32476889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ASV_608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p__Myxococcota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c__Polyangia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o__Polyangiales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f__BIrii41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g__BIrii41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13.888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1686201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ASV_1387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14.411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41226856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48913606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g__Rhizobacter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15.401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353075329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c__Alphaproteobacteria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o__Rhizobiales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f__Xanthobacteraceae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g__Bradyrhizobium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21.212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45586587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19.722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88300963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g__Rubrivivax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20.851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1295672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ASV_407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g__Ferruginibacter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19.078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84968803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ASV_473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c__Alphaproteobacteria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o__Rhizobiales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f__Xanthobacteraceae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25.946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01592512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ASV_909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c__Alphaproteobacteria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o__Caulobacterales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f__Caulobacteraceae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g__Asticcacaulis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26.75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51730214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14383880"/>
                  </a:ext>
                </a:extLst>
              </a:tr>
              <a:tr h="54373">
                <a:tc>
                  <a:txBody>
                    <a:bodyPr/>
                    <a:lstStyle/>
                    <a:p>
                      <a:pPr>
                        <a:lnSpc>
                          <a:spcPct val="115000"/>
                        </a:lnSpc>
                        <a:spcAft>
                          <a:spcPts val="1000"/>
                        </a:spcAft>
                      </a:pPr>
                      <a:r>
                        <a:rPr lang="en-US" sz="5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 oleracea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g__Acidovorax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12.037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642152420"/>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ASV_67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18.616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5642365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ASV_83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15.693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87442439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g__Pedobacter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12.396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63241046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p__Verrucomicrobiota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c__Chlamydiae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o__Chlamydiales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f__Parachlamydiaceae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g__Candidatus_Protochlamydia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12.973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45769605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ASV_123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g__Rhizobacter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14.055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06647482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ASV_240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g__Leptothrix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21.175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7131139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ASV_291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g__Leptothrix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10.406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7190410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ASV_293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12.844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323884392"/>
                  </a:ext>
                </a:extLst>
              </a:tr>
              <a:tr h="101157">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ASV_318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f__Burkholderiaceae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g__Burkholderia-Caballeronia-Paraburkholderia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16.645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59400050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ASV_413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p__Chloroflexi</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c__Ktedonobacteria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o__C0119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f__C0119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g__C0119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11.519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359277326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ASV_782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o__Cytophagales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f__Cytophagaceae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g__Cytophaga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14.745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813947979"/>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ASV_799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p__Planctomycetota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c__Planctomycetes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o__Planctomycetales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12.979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15355800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ASV_959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o__Flavobacteriales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f__Flavobacteriaceae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g__Flavobacterium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11.165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4670064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ASV_962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f__Rhodocyclaceae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g__Uliginosibacterium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10.344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70911267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ASV_1091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p__Bdellovibrionota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c__Oligoflexia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o__0319-6G20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f__0319-6G20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g__0319-6G20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16.545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26309766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ASV_1385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12.486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608006883"/>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573452350"/>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7053185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ASV_61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18.569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35516071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g__Mucilaginibacter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19.327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02482929"/>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g__Pedobacter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16.441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2327672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ASV_410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p__Actinobacteriota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c__Actinobacteria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o__Propionibacteriales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f__Nocardioidaceae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g__Nocardioides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19.108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65620288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ASV_496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g__Mucilaginibacter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16.534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638199"/>
                  </a:ext>
                </a:extLst>
              </a:tr>
            </a:tbl>
          </a:graphicData>
        </a:graphic>
      </p:graphicFrame>
      <p:sp>
        <p:nvSpPr>
          <p:cNvPr id="5" name="TextBox 4">
            <a:extLst>
              <a:ext uri="{FF2B5EF4-FFF2-40B4-BE49-F238E27FC236}">
                <a16:creationId xmlns:a16="http://schemas.microsoft.com/office/drawing/2014/main" id="{60E24CE5-7F39-468C-9911-8B6721793B3C}"/>
              </a:ext>
            </a:extLst>
          </p:cNvPr>
          <p:cNvSpPr txBox="1"/>
          <p:nvPr/>
        </p:nvSpPr>
        <p:spPr>
          <a:xfrm>
            <a:off x="826626" y="6324057"/>
            <a:ext cx="4967132" cy="435889"/>
          </a:xfrm>
          <a:prstGeom prst="rect">
            <a:avLst/>
          </a:prstGeom>
          <a:noFill/>
        </p:spPr>
        <p:txBody>
          <a:bodyPr wrap="square">
            <a:spAutoFit/>
          </a:bodyPr>
          <a:lstStyle/>
          <a:p>
            <a:pPr algn="r">
              <a:lnSpc>
                <a:spcPct val="115000"/>
              </a:lnSpc>
              <a:spcAft>
                <a:spcPts val="1000"/>
              </a:spcAft>
            </a:pPr>
            <a:r>
              <a:rPr lang="en-US" sz="1000">
                <a:effectLst/>
                <a:latin typeface="Calibri" panose="020F0502020204030204" pitchFamily="34" charset="0"/>
                <a:ea typeface="Calibri" panose="020F0502020204030204" pitchFamily="34" charset="0"/>
                <a:cs typeface="Times New Roman" panose="02020603050405020304" pitchFamily="18" charset="0"/>
              </a:rPr>
              <a:t>SUP_</a:t>
            </a:r>
            <a:r>
              <a:rPr lang="en-US" sz="1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000" err="1">
                <a:effectLst/>
                <a:latin typeface="Calibri" panose="020F0502020204030204" pitchFamily="34" charset="0"/>
                <a:ea typeface="Calibri" panose="020F0502020204030204" pitchFamily="34" charset="0"/>
                <a:cs typeface="Times New Roman" panose="02020603050405020304" pitchFamily="18" charset="0"/>
              </a:rPr>
              <a:t>table_rf_taxonomies</a:t>
            </a:r>
            <a:r>
              <a:rPr lang="en-US" sz="1000">
                <a:effectLst/>
                <a:latin typeface="Calibri" panose="020F0502020204030204" pitchFamily="34" charset="0"/>
                <a:ea typeface="Calibri" panose="020F0502020204030204" pitchFamily="34" charset="0"/>
                <a:cs typeface="Times New Roman" panose="02020603050405020304" pitchFamily="18" charset="0"/>
              </a:rPr>
              <a:t>: Taxonomies and mean importance of ASVs tagged as important by Boruta for each data partition.</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CE2028F-217A-493F-9E0C-F07087F73274}"/>
              </a:ext>
            </a:extLst>
          </p:cNvPr>
          <p:cNvSpPr/>
          <p:nvPr/>
        </p:nvSpPr>
        <p:spPr>
          <a:xfrm>
            <a:off x="0" y="-21123"/>
            <a:ext cx="6096000" cy="646331"/>
          </a:xfrm>
          <a:prstGeom prst="rect">
            <a:avLst/>
          </a:prstGeom>
        </p:spPr>
        <p:txBody>
          <a:bodyPr>
            <a:spAutoFit/>
          </a:bodyPr>
          <a:lstStyle/>
          <a:p>
            <a:r>
              <a:rPr lang="en-US" sz="1200" b="1"/>
              <a:t>Results</a:t>
            </a:r>
            <a:endParaRPr lang="en-US" sz="1200"/>
          </a:p>
          <a:p>
            <a:pPr lvl="0"/>
            <a:r>
              <a:rPr lang="en-US" sz="1200"/>
              <a:t>Random forest (show ASVs that matter on prediction)</a:t>
            </a:r>
          </a:p>
          <a:p>
            <a:pPr lvl="1"/>
            <a:r>
              <a:rPr lang="en-US" sz="1200"/>
              <a:t>3 tables: sample size + precision + kappa, confusion matrix, ASV taxonomies [3 SUP]</a:t>
            </a:r>
          </a:p>
        </p:txBody>
      </p:sp>
    </p:spTree>
    <p:extLst>
      <p:ext uri="{BB962C8B-B14F-4D97-AF65-F5344CB8AC3E}">
        <p14:creationId xmlns:p14="http://schemas.microsoft.com/office/powerpoint/2010/main" val="3736715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96000" cy="6186309"/>
          </a:xfrm>
          <a:prstGeom prst="rect">
            <a:avLst/>
          </a:prstGeom>
        </p:spPr>
        <p:txBody>
          <a:bodyPr lIns="91440" tIns="45720" rIns="91440" bIns="45720" anchor="t">
            <a:spAutoFit/>
          </a:bodyPr>
          <a:lstStyle/>
          <a:p>
            <a:r>
              <a:rPr lang="en-US" sz="1100" b="1" i="1" u="sng" dirty="0"/>
              <a:t>Essential paper outline</a:t>
            </a:r>
            <a:endParaRPr lang="en-US" sz="1100" dirty="0"/>
          </a:p>
          <a:p>
            <a:r>
              <a:rPr lang="en-US" sz="1100" b="1" dirty="0"/>
              <a:t>Introduction</a:t>
            </a:r>
            <a:r>
              <a:rPr lang="en-US" sz="1100" dirty="0"/>
              <a:t> </a:t>
            </a:r>
            <a:endParaRPr lang="en-US" sz="1100" dirty="0">
              <a:cs typeface="Calibri"/>
            </a:endParaRPr>
          </a:p>
          <a:p>
            <a:pPr lvl="0"/>
            <a:r>
              <a:rPr lang="en-US" sz="1100" dirty="0"/>
              <a:t>plant-insect-microbe interaction</a:t>
            </a:r>
            <a:endParaRPr lang="en-US" sz="1100" dirty="0">
              <a:cs typeface="Calibri"/>
            </a:endParaRPr>
          </a:p>
          <a:p>
            <a:r>
              <a:rPr lang="en-US" sz="1100" dirty="0" err="1"/>
              <a:t>Holobiont</a:t>
            </a:r>
            <a:r>
              <a:rPr lang="en-US" sz="1100" dirty="0"/>
              <a:t> </a:t>
            </a:r>
            <a:endParaRPr lang="en-US" sz="1100" dirty="0">
              <a:cs typeface="Calibri"/>
            </a:endParaRPr>
          </a:p>
          <a:p>
            <a:pPr lvl="0"/>
            <a:r>
              <a:rPr lang="en-US" sz="1100" dirty="0"/>
              <a:t>data deluge</a:t>
            </a:r>
            <a:endParaRPr lang="en-US" sz="1100" dirty="0">
              <a:cs typeface="Calibri"/>
            </a:endParaRPr>
          </a:p>
          <a:p>
            <a:pPr lvl="0"/>
            <a:endParaRPr lang="en-US" sz="1100"/>
          </a:p>
          <a:p>
            <a:r>
              <a:rPr lang="en-US" sz="1100" b="1" dirty="0"/>
              <a:t>Methodology</a:t>
            </a:r>
            <a:endParaRPr lang="en-US" sz="1100" dirty="0"/>
          </a:p>
          <a:p>
            <a:pPr lvl="0"/>
            <a:r>
              <a:rPr lang="en-US" sz="1100" dirty="0"/>
              <a:t>Partially written, repository gets published/open</a:t>
            </a:r>
            <a:endParaRPr lang="en-US" sz="1100" dirty="0">
              <a:cs typeface="Calibri"/>
            </a:endParaRPr>
          </a:p>
          <a:p>
            <a:pPr lvl="1"/>
            <a:r>
              <a:rPr lang="en-US" sz="1100" dirty="0"/>
              <a:t>1 figure showing the experimental design [MAIN]</a:t>
            </a:r>
            <a:endParaRPr lang="en-US" sz="1100" dirty="0">
              <a:cs typeface="Calibri"/>
            </a:endParaRPr>
          </a:p>
          <a:p>
            <a:pPr lvl="1"/>
            <a:r>
              <a:rPr lang="en-US" sz="1100" dirty="0"/>
              <a:t>1 simplified </a:t>
            </a:r>
            <a:r>
              <a:rPr lang="en-US" sz="1100" dirty="0" err="1"/>
              <a:t>fluxogram</a:t>
            </a:r>
            <a:r>
              <a:rPr lang="en-US" sz="1100" dirty="0"/>
              <a:t> figure showing analysis steps [SUP]</a:t>
            </a:r>
            <a:endParaRPr lang="en-US" sz="1100" dirty="0">
              <a:cs typeface="Calibri"/>
            </a:endParaRPr>
          </a:p>
          <a:p>
            <a:pPr lvl="0"/>
            <a:endParaRPr lang="en-US" sz="1100"/>
          </a:p>
          <a:p>
            <a:r>
              <a:rPr lang="en-US" sz="1100" b="1" dirty="0"/>
              <a:t>Results</a:t>
            </a:r>
            <a:endParaRPr lang="en-US" sz="1100" dirty="0"/>
          </a:p>
          <a:p>
            <a:pPr lvl="0"/>
            <a:r>
              <a:rPr lang="en-US" sz="1100" dirty="0">
                <a:ea typeface="+mn-lt"/>
                <a:cs typeface="+mn-lt"/>
              </a:rPr>
              <a:t>Plant growth</a:t>
            </a:r>
            <a:r>
              <a:rPr lang="en-US" sz="1100" strike="sngStrike" dirty="0">
                <a:ea typeface="+mn-lt"/>
                <a:cs typeface="+mn-lt"/>
              </a:rPr>
              <a:t> &amp; qPCR</a:t>
            </a:r>
            <a:r>
              <a:rPr lang="en-US" sz="1100" dirty="0">
                <a:ea typeface="+mn-lt"/>
                <a:cs typeface="+mn-lt"/>
              </a:rPr>
              <a:t> (show plants were stressed)</a:t>
            </a:r>
          </a:p>
          <a:p>
            <a:r>
              <a:rPr lang="en-US" sz="1100" dirty="0">
                <a:ea typeface="+mn-lt"/>
                <a:cs typeface="+mn-lt"/>
              </a:rPr>
              <a:t>              1 figure with 4 </a:t>
            </a:r>
            <a:r>
              <a:rPr lang="en-US" sz="1100" dirty="0" err="1">
                <a:ea typeface="+mn-lt"/>
                <a:cs typeface="+mn-lt"/>
              </a:rPr>
              <a:t>pannels</a:t>
            </a:r>
            <a:r>
              <a:rPr lang="en-US" sz="1100" dirty="0">
                <a:ea typeface="+mn-lt"/>
                <a:cs typeface="+mn-lt"/>
              </a:rPr>
              <a:t>, raw plant biomass values [MAIN]</a:t>
            </a:r>
            <a:endParaRPr lang="en-US" dirty="0"/>
          </a:p>
          <a:p>
            <a:r>
              <a:rPr lang="en-US" sz="1100" dirty="0">
                <a:ea typeface="+mn-lt"/>
                <a:cs typeface="+mn-lt"/>
              </a:rPr>
              <a:t>              1 figure, Cohen’s D effect size across </a:t>
            </a:r>
            <a:r>
              <a:rPr lang="en-US" sz="1100" dirty="0" err="1">
                <a:ea typeface="+mn-lt"/>
                <a:cs typeface="+mn-lt"/>
              </a:rPr>
              <a:t>pecies</a:t>
            </a:r>
            <a:r>
              <a:rPr lang="en-US" sz="1100" dirty="0">
                <a:ea typeface="+mn-lt"/>
                <a:cs typeface="+mn-lt"/>
              </a:rPr>
              <a:t> and variables [ SUP]</a:t>
            </a:r>
            <a:endParaRPr lang="en-US" dirty="0"/>
          </a:p>
          <a:p>
            <a:pPr lvl="1"/>
            <a:r>
              <a:rPr lang="en-US" sz="1100" strike="sngStrike" dirty="0">
                <a:ea typeface="+mn-lt"/>
                <a:cs typeface="+mn-lt"/>
              </a:rPr>
              <a:t>1 figure with 4 panels, qPCR plots [ SUP]</a:t>
            </a:r>
            <a:endParaRPr lang="en-US" sz="1100" strike="sngStrike" dirty="0">
              <a:cs typeface="Calibri"/>
            </a:endParaRPr>
          </a:p>
          <a:p>
            <a:pPr lvl="0"/>
            <a:r>
              <a:rPr lang="en-US" sz="1100" dirty="0"/>
              <a:t>Beta &amp; alpha diversity (Basic analysis present in any paper)</a:t>
            </a:r>
            <a:endParaRPr lang="en-US" sz="1100" dirty="0">
              <a:cs typeface="Calibri"/>
            </a:endParaRPr>
          </a:p>
          <a:p>
            <a:pPr lvl="1"/>
            <a:r>
              <a:rPr lang="en-US" sz="1100" dirty="0"/>
              <a:t>1 Figure, rarefaction curve [SUP]</a:t>
            </a:r>
            <a:endParaRPr lang="en-US" sz="1100" dirty="0">
              <a:cs typeface="Calibri"/>
            </a:endParaRPr>
          </a:p>
          <a:p>
            <a:pPr lvl="1"/>
            <a:r>
              <a:rPr lang="en-US" sz="1100" dirty="0"/>
              <a:t>1 Figure, full community beta diversity [MAIN]</a:t>
            </a:r>
            <a:endParaRPr lang="en-US" sz="1100" dirty="0">
              <a:cs typeface="Calibri"/>
            </a:endParaRPr>
          </a:p>
          <a:p>
            <a:pPr lvl="2"/>
            <a:r>
              <a:rPr lang="en-US" sz="1100" dirty="0"/>
              <a:t>3 tables, PERMANOVAs and pairwise comparison [3 SUP]</a:t>
            </a:r>
            <a:endParaRPr lang="en-US" sz="1100" dirty="0">
              <a:cs typeface="Calibri"/>
            </a:endParaRPr>
          </a:p>
          <a:p>
            <a:pPr lvl="1"/>
            <a:r>
              <a:rPr lang="en-US" sz="1100" dirty="0"/>
              <a:t>1 figure, full community Shannon diversity [MAIN]</a:t>
            </a:r>
            <a:endParaRPr lang="en-US" sz="1100" dirty="0">
              <a:cs typeface="Calibri"/>
            </a:endParaRPr>
          </a:p>
          <a:p>
            <a:pPr lvl="2"/>
            <a:r>
              <a:rPr lang="en-US" sz="1100" dirty="0"/>
              <a:t>2 tables, ANOVA and post-hoc [2 SUP]</a:t>
            </a:r>
            <a:endParaRPr lang="en-US" sz="1100" dirty="0">
              <a:cs typeface="Calibri"/>
            </a:endParaRPr>
          </a:p>
          <a:p>
            <a:pPr lvl="2"/>
            <a:endParaRPr lang="en-US" sz="1100" dirty="0"/>
          </a:p>
          <a:p>
            <a:r>
              <a:rPr lang="en-US" sz="1100" dirty="0"/>
              <a:t>Random forest (show ASVs that matter on prediction)</a:t>
            </a:r>
            <a:endParaRPr lang="en-US" sz="1100" dirty="0">
              <a:cs typeface="Calibri"/>
            </a:endParaRPr>
          </a:p>
          <a:p>
            <a:pPr lvl="1"/>
            <a:r>
              <a:rPr lang="en-US" sz="1100" dirty="0"/>
              <a:t>1 Figure with 4 panels, ASV abundance per treatment [SUP]</a:t>
            </a:r>
            <a:endParaRPr lang="en-US" sz="1100" dirty="0">
              <a:cs typeface="Calibri"/>
            </a:endParaRPr>
          </a:p>
          <a:p>
            <a:pPr lvl="1"/>
            <a:r>
              <a:rPr lang="en-US" sz="1100" dirty="0"/>
              <a:t>3 tables: sample size + precision + kappa, confusion matrix, ASV taxonomies [3 SUP]</a:t>
            </a:r>
          </a:p>
          <a:p>
            <a:r>
              <a:rPr lang="en-US" sz="1100" dirty="0">
                <a:ea typeface="+mn-lt"/>
                <a:cs typeface="+mn-lt"/>
              </a:rPr>
              <a:t>Network analysis (describe networks, ASVs with importance tags, Leave module discussion on supplementary text)</a:t>
            </a:r>
          </a:p>
          <a:p>
            <a:pPr lvl="1"/>
            <a:r>
              <a:rPr lang="en-US" sz="1100" dirty="0">
                <a:ea typeface="+mn-lt"/>
                <a:cs typeface="+mn-lt"/>
              </a:rPr>
              <a:t>1 figure with 4 panels showing the networks [SUP]</a:t>
            </a:r>
          </a:p>
          <a:p>
            <a:pPr lvl="1"/>
            <a:r>
              <a:rPr lang="en-US" sz="1100" dirty="0">
                <a:ea typeface="+mn-lt"/>
                <a:cs typeface="+mn-lt"/>
              </a:rPr>
              <a:t>1 table showing differences to 1000 random networks [SUP]</a:t>
            </a:r>
          </a:p>
          <a:p>
            <a:pPr lvl="1"/>
            <a:r>
              <a:rPr lang="en-US" sz="1100" dirty="0">
                <a:ea typeface="+mn-lt"/>
                <a:cs typeface="+mn-lt"/>
              </a:rPr>
              <a:t>1 figure showing PCA of network metrics [SUP]</a:t>
            </a:r>
          </a:p>
          <a:p>
            <a:pPr lvl="1"/>
            <a:r>
              <a:rPr lang="en-US" sz="1100" strike="sngStrike" dirty="0">
                <a:ea typeface="+mn-lt"/>
                <a:cs typeface="+mn-lt"/>
              </a:rPr>
              <a:t>1 figure with 4 panels showing module correlation to metadata [SUP]</a:t>
            </a:r>
            <a:endParaRPr lang="en-US" sz="1100" strike="sngStrike">
              <a:ea typeface="+mn-lt"/>
              <a:cs typeface="+mn-lt"/>
            </a:endParaRPr>
          </a:p>
          <a:p>
            <a:r>
              <a:rPr lang="en-US" sz="1100" dirty="0">
                <a:ea typeface="+mn-lt"/>
                <a:cs typeface="+mn-lt"/>
              </a:rPr>
              <a:t>Differential abundance (keep </a:t>
            </a:r>
            <a:r>
              <a:rPr lang="en-US" sz="1100" i="1" dirty="0">
                <a:ea typeface="+mn-lt"/>
                <a:cs typeface="+mn-lt"/>
              </a:rPr>
              <a:t>very</a:t>
            </a:r>
            <a:r>
              <a:rPr lang="en-US" sz="1100" dirty="0">
                <a:ea typeface="+mn-lt"/>
                <a:cs typeface="+mn-lt"/>
              </a:rPr>
              <a:t> short)</a:t>
            </a:r>
          </a:p>
          <a:p>
            <a:pPr lvl="1"/>
            <a:r>
              <a:rPr lang="en-US" sz="1100" dirty="0">
                <a:ea typeface="+mn-lt"/>
                <a:cs typeface="+mn-lt"/>
              </a:rPr>
              <a:t>1 Fig, bi-plot heatmap [SUP ]</a:t>
            </a:r>
          </a:p>
          <a:p>
            <a:r>
              <a:rPr lang="en-US" sz="1100" dirty="0">
                <a:ea typeface="+mn-lt"/>
                <a:cs typeface="+mn-lt"/>
              </a:rPr>
              <a:t>Fisher Summary (describe figure, highlight </a:t>
            </a:r>
            <a:r>
              <a:rPr lang="en-US" sz="1100" dirty="0" err="1">
                <a:ea typeface="+mn-lt"/>
                <a:cs typeface="+mn-lt"/>
              </a:rPr>
              <a:t>comamonadaceae</a:t>
            </a:r>
            <a:r>
              <a:rPr lang="en-US" sz="1100" dirty="0">
                <a:ea typeface="+mn-lt"/>
                <a:cs typeface="+mn-lt"/>
              </a:rPr>
              <a:t>)</a:t>
            </a:r>
          </a:p>
          <a:p>
            <a:pPr lvl="1"/>
            <a:r>
              <a:rPr lang="en-US" sz="1100" dirty="0">
                <a:ea typeface="+mn-lt"/>
                <a:cs typeface="+mn-lt"/>
              </a:rPr>
              <a:t>1 figure with 4 </a:t>
            </a:r>
            <a:r>
              <a:rPr lang="en-US" sz="1100" dirty="0" err="1">
                <a:ea typeface="+mn-lt"/>
                <a:cs typeface="+mn-lt"/>
              </a:rPr>
              <a:t>pannels</a:t>
            </a:r>
            <a:r>
              <a:rPr lang="en-US" sz="1100" dirty="0">
                <a:ea typeface="+mn-lt"/>
                <a:cs typeface="+mn-lt"/>
              </a:rPr>
              <a:t>, showing fisher results on tree [MAIN]</a:t>
            </a:r>
            <a:endParaRPr lang="en-US" dirty="0"/>
          </a:p>
        </p:txBody>
      </p:sp>
      <p:sp>
        <p:nvSpPr>
          <p:cNvPr id="3" name="Rectangle 2"/>
          <p:cNvSpPr/>
          <p:nvPr/>
        </p:nvSpPr>
        <p:spPr>
          <a:xfrm>
            <a:off x="6096000" y="0"/>
            <a:ext cx="6096000" cy="6863417"/>
          </a:xfrm>
          <a:prstGeom prst="rect">
            <a:avLst/>
          </a:prstGeom>
        </p:spPr>
        <p:txBody>
          <a:bodyPr lIns="91440" tIns="45720" rIns="91440" bIns="45720" anchor="t">
            <a:spAutoFit/>
          </a:bodyPr>
          <a:lstStyle/>
          <a:p>
            <a:r>
              <a:rPr lang="en-US" sz="1100" dirty="0">
                <a:ea typeface="+mn-lt"/>
                <a:cs typeface="+mn-lt"/>
              </a:rPr>
              <a:t>Neutral models [3 figures, 2 sup tables]: </a:t>
            </a:r>
          </a:p>
          <a:p>
            <a:pPr lvl="1"/>
            <a:r>
              <a:rPr lang="en-US" sz="1100" dirty="0">
                <a:ea typeface="+mn-lt"/>
                <a:cs typeface="+mn-lt"/>
              </a:rPr>
              <a:t>1 Figure of above-selected ASBs in a </a:t>
            </a:r>
            <a:r>
              <a:rPr lang="en-US" sz="1100" dirty="0" err="1">
                <a:ea typeface="+mn-lt"/>
                <a:cs typeface="+mn-lt"/>
              </a:rPr>
              <a:t>venn</a:t>
            </a:r>
            <a:r>
              <a:rPr lang="en-US" sz="1100" dirty="0">
                <a:ea typeface="+mn-lt"/>
                <a:cs typeface="+mn-lt"/>
              </a:rPr>
              <a:t> diagram[MAIN]</a:t>
            </a:r>
          </a:p>
          <a:p>
            <a:pPr lvl="1"/>
            <a:r>
              <a:rPr lang="en-US" sz="1100" dirty="0">
                <a:ea typeface="+mn-lt"/>
                <a:cs typeface="+mn-lt"/>
              </a:rPr>
              <a:t>1 Scheme figure of data partitions, neutral modeling, ASV selection, and re-joining [SUP]</a:t>
            </a:r>
          </a:p>
          <a:p>
            <a:pPr lvl="1"/>
            <a:r>
              <a:rPr lang="en-US" sz="1100" dirty="0">
                <a:ea typeface="+mn-lt"/>
                <a:cs typeface="+mn-lt"/>
              </a:rPr>
              <a:t>1 Figure of histogram of 100 PERMANOVA results, compared to full dataset and above-selected[MAIN]</a:t>
            </a:r>
          </a:p>
          <a:p>
            <a:pPr lvl="1"/>
            <a:r>
              <a:rPr lang="en-US" sz="1100" dirty="0">
                <a:cs typeface="Calibri"/>
              </a:rPr>
              <a:t>1 figure ordinations of above-selected and full community [PROVISORY, SUP]</a:t>
            </a:r>
            <a:endParaRPr lang="en-US" sz="1100">
              <a:cs typeface="Calibri"/>
            </a:endParaRPr>
          </a:p>
          <a:p>
            <a:pPr lvl="1"/>
            <a:r>
              <a:rPr lang="en-US" sz="1100" strike="sngStrike" dirty="0">
                <a:solidFill>
                  <a:srgbClr val="FF0000"/>
                </a:solidFill>
                <a:ea typeface="+mn-lt"/>
                <a:cs typeface="+mn-lt"/>
              </a:rPr>
              <a:t>1 Figure with 4 panels: As- and Below-expected </a:t>
            </a:r>
            <a:r>
              <a:rPr lang="en-US" sz="1100" strike="sngStrike" dirty="0" err="1">
                <a:solidFill>
                  <a:srgbClr val="FF0000"/>
                </a:solidFill>
                <a:ea typeface="+mn-lt"/>
                <a:cs typeface="+mn-lt"/>
              </a:rPr>
              <a:t>NMDrS</a:t>
            </a:r>
            <a:r>
              <a:rPr lang="en-US" sz="1100" strike="sngStrike" dirty="0">
                <a:solidFill>
                  <a:srgbClr val="FF0000"/>
                </a:solidFill>
                <a:ea typeface="+mn-lt"/>
                <a:cs typeface="+mn-lt"/>
              </a:rPr>
              <a:t>[SUP]</a:t>
            </a:r>
            <a:endParaRPr lang="en-US" sz="1100" strike="sngStrike" dirty="0">
              <a:ea typeface="+mn-lt"/>
              <a:cs typeface="+mn-lt"/>
            </a:endParaRPr>
          </a:p>
          <a:p>
            <a:pPr lvl="2"/>
            <a:r>
              <a:rPr lang="en-US" sz="1100" dirty="0">
                <a:ea typeface="+mn-lt"/>
                <a:cs typeface="+mn-lt"/>
              </a:rPr>
              <a:t>2 tables, PERMANOVA table and pairwise comparisons [2 SUP]</a:t>
            </a:r>
          </a:p>
          <a:p>
            <a:pPr lvl="2"/>
            <a:r>
              <a:rPr lang="en-US" sz="1100" strike="sngStrike" dirty="0">
                <a:ea typeface="+mn-lt"/>
                <a:cs typeface="+mn-lt"/>
              </a:rPr>
              <a:t>1 table, 100 PERMANOVAs bootstrapping to Check artifacts [SUP]</a:t>
            </a:r>
            <a:endParaRPr lang="en-US" sz="1100">
              <a:ea typeface="+mn-lt"/>
              <a:cs typeface="+mn-lt"/>
            </a:endParaRPr>
          </a:p>
          <a:p>
            <a:pPr lvl="1"/>
            <a:r>
              <a:rPr lang="en-US" sz="1100" dirty="0">
                <a:ea typeface="+mn-lt"/>
                <a:cs typeface="+mn-lt"/>
              </a:rPr>
              <a:t>Alpha diversity regression (focus on </a:t>
            </a:r>
            <a:r>
              <a:rPr lang="en-US" sz="1100" dirty="0" err="1">
                <a:ea typeface="+mn-lt"/>
                <a:cs typeface="+mn-lt"/>
              </a:rPr>
              <a:t>comamonadaceae</a:t>
            </a:r>
            <a:r>
              <a:rPr lang="en-US" sz="1100" dirty="0">
                <a:ea typeface="+mn-lt"/>
                <a:cs typeface="+mn-lt"/>
              </a:rPr>
              <a:t>)</a:t>
            </a:r>
          </a:p>
          <a:p>
            <a:pPr lvl="2"/>
            <a:r>
              <a:rPr lang="en-US" sz="1100" dirty="0">
                <a:ea typeface="+mn-lt"/>
                <a:cs typeface="+mn-lt"/>
              </a:rPr>
              <a:t>3 figures with 6 </a:t>
            </a:r>
            <a:r>
              <a:rPr lang="en-US" sz="1100" dirty="0" err="1">
                <a:ea typeface="+mn-lt"/>
                <a:cs typeface="+mn-lt"/>
              </a:rPr>
              <a:t>pannels</a:t>
            </a:r>
            <a:r>
              <a:rPr lang="en-US" sz="1100" dirty="0">
                <a:ea typeface="+mn-lt"/>
                <a:cs typeface="+mn-lt"/>
              </a:rPr>
              <a:t> each (observed, Shannon and </a:t>
            </a:r>
            <a:r>
              <a:rPr lang="en-US" sz="1100" dirty="0" err="1">
                <a:ea typeface="+mn-lt"/>
                <a:cs typeface="+mn-lt"/>
              </a:rPr>
              <a:t>simpson</a:t>
            </a:r>
            <a:r>
              <a:rPr lang="en-US" sz="1100" dirty="0">
                <a:ea typeface="+mn-lt"/>
                <a:cs typeface="+mn-lt"/>
              </a:rPr>
              <a:t> </a:t>
            </a:r>
            <a:r>
              <a:rPr lang="en-US" sz="1100" dirty="0" err="1">
                <a:ea typeface="+mn-lt"/>
                <a:cs typeface="+mn-lt"/>
              </a:rPr>
              <a:t>diversty</a:t>
            </a:r>
            <a:r>
              <a:rPr lang="en-US" sz="1100" dirty="0">
                <a:ea typeface="+mn-lt"/>
                <a:cs typeface="+mn-lt"/>
              </a:rPr>
              <a:t> at Family, Order, and Class level for BO and AT) [3 SUP]</a:t>
            </a:r>
          </a:p>
          <a:p>
            <a:pPr lvl="1"/>
            <a:r>
              <a:rPr lang="en-US" sz="1100" dirty="0">
                <a:cs typeface="Calibri"/>
              </a:rPr>
              <a:t>Above-expected differential </a:t>
            </a:r>
            <a:r>
              <a:rPr lang="en-US" sz="1100" dirty="0" err="1">
                <a:cs typeface="Calibri"/>
              </a:rPr>
              <a:t>abudances</a:t>
            </a:r>
            <a:r>
              <a:rPr lang="en-US" sz="1100" dirty="0">
                <a:cs typeface="Calibri"/>
              </a:rPr>
              <a:t> (heat tree focus on </a:t>
            </a:r>
            <a:r>
              <a:rPr lang="en-US" sz="1100" dirty="0" err="1">
                <a:cs typeface="Calibri"/>
              </a:rPr>
              <a:t>comamonadaceae</a:t>
            </a:r>
            <a:r>
              <a:rPr lang="en-US" sz="1100" dirty="0">
                <a:cs typeface="Calibri"/>
              </a:rPr>
              <a:t>)</a:t>
            </a:r>
            <a:endParaRPr lang="en-US" sz="1100" dirty="0">
              <a:ea typeface="+mn-lt"/>
              <a:cs typeface="+mn-lt"/>
            </a:endParaRPr>
          </a:p>
          <a:p>
            <a:pPr lvl="2"/>
            <a:r>
              <a:rPr lang="en-US" sz="1100" dirty="0">
                <a:cs typeface="Calibri"/>
              </a:rPr>
              <a:t>1 figure with 2 </a:t>
            </a:r>
            <a:r>
              <a:rPr lang="en-US" sz="1100" dirty="0" err="1">
                <a:cs typeface="Calibri"/>
              </a:rPr>
              <a:t>pannels</a:t>
            </a:r>
            <a:r>
              <a:rPr lang="en-US" sz="1100" dirty="0">
                <a:cs typeface="Calibri"/>
              </a:rPr>
              <a:t>, has complex matrix of heat trees [MAIN]</a:t>
            </a:r>
            <a:endParaRPr lang="en-US" dirty="0"/>
          </a:p>
          <a:p>
            <a:pPr lvl="1"/>
            <a:endParaRPr lang="en-US" sz="1100" dirty="0"/>
          </a:p>
          <a:p>
            <a:r>
              <a:rPr lang="en-US" sz="1100" b="1" dirty="0"/>
              <a:t>Discussion</a:t>
            </a:r>
            <a:endParaRPr lang="en-US" sz="1100" dirty="0">
              <a:cs typeface="Calibri"/>
            </a:endParaRPr>
          </a:p>
          <a:p>
            <a:r>
              <a:rPr lang="en-US" sz="1100" i="1" dirty="0"/>
              <a:t>Methyl </a:t>
            </a:r>
            <a:r>
              <a:rPr lang="en-US" sz="1100" i="1" dirty="0" err="1"/>
              <a:t>Jasmonate</a:t>
            </a:r>
            <a:r>
              <a:rPr lang="en-US" sz="1100" i="1" dirty="0"/>
              <a:t> triggers plant defense</a:t>
            </a:r>
            <a:endParaRPr lang="en-US" sz="1100">
              <a:cs typeface="Calibri"/>
            </a:endParaRPr>
          </a:p>
          <a:p>
            <a:pPr lvl="0"/>
            <a:r>
              <a:rPr lang="en-US" sz="1100" dirty="0"/>
              <a:t>Validate Experimental approach</a:t>
            </a:r>
            <a:endParaRPr lang="en-US" sz="1100" dirty="0">
              <a:cs typeface="Calibri"/>
            </a:endParaRPr>
          </a:p>
          <a:p>
            <a:pPr lvl="1"/>
            <a:r>
              <a:rPr lang="en-US" sz="1100" dirty="0" err="1"/>
              <a:t>MeJA</a:t>
            </a:r>
            <a:r>
              <a:rPr lang="en-US" sz="1100" dirty="0"/>
              <a:t> impacts the microbial community similarly to Oral Secretion, thus </a:t>
            </a:r>
            <a:r>
              <a:rPr lang="en-US" sz="1100" dirty="0" err="1"/>
              <a:t>MeJA</a:t>
            </a:r>
            <a:r>
              <a:rPr lang="en-US" sz="1100" dirty="0"/>
              <a:t> can be used in place of real insects</a:t>
            </a:r>
            <a:endParaRPr lang="en-US" sz="1100" dirty="0">
              <a:cs typeface="Calibri"/>
            </a:endParaRPr>
          </a:p>
          <a:p>
            <a:pPr lvl="1"/>
            <a:r>
              <a:rPr lang="en-US" sz="1100" dirty="0"/>
              <a:t>Show methodological variation on </a:t>
            </a:r>
            <a:r>
              <a:rPr lang="en-US" sz="1100" dirty="0" err="1"/>
              <a:t>MeJA</a:t>
            </a:r>
            <a:r>
              <a:rPr lang="en-US" sz="1100" dirty="0"/>
              <a:t> applications (foliar spray and sealed chamber)</a:t>
            </a:r>
            <a:endParaRPr lang="en-US" sz="1100" dirty="0">
              <a:cs typeface="Calibri"/>
            </a:endParaRPr>
          </a:p>
          <a:p>
            <a:r>
              <a:rPr lang="en-US" sz="1100" i="1" dirty="0"/>
              <a:t>Stress treatments were subtle on the structure of the full community but clear on the taxa </a:t>
            </a:r>
            <a:r>
              <a:rPr lang="en-US" sz="1100" i="1" dirty="0" err="1"/>
              <a:t>occuring</a:t>
            </a:r>
            <a:r>
              <a:rPr lang="en-US" sz="1100" i="1" dirty="0"/>
              <a:t> above </a:t>
            </a:r>
            <a:r>
              <a:rPr lang="en-US" sz="1100" i="1" dirty="0" err="1"/>
              <a:t>neutraility</a:t>
            </a:r>
            <a:endParaRPr lang="en-US" sz="1100">
              <a:cs typeface="Calibri"/>
            </a:endParaRPr>
          </a:p>
          <a:p>
            <a:pPr lvl="0"/>
            <a:r>
              <a:rPr lang="en-US" sz="1100" dirty="0"/>
              <a:t>Advantages Methodological approach on neutral models</a:t>
            </a:r>
            <a:endParaRPr lang="en-US" sz="1100" dirty="0">
              <a:cs typeface="Calibri"/>
            </a:endParaRPr>
          </a:p>
          <a:p>
            <a:r>
              <a:rPr lang="en-US" sz="1100" dirty="0"/>
              <a:t>            Compare base alpha and beta diversity to other references</a:t>
            </a:r>
            <a:endParaRPr lang="en-US" sz="1100" dirty="0">
              <a:cs typeface="Calibri"/>
            </a:endParaRPr>
          </a:p>
          <a:p>
            <a:pPr lvl="1"/>
            <a:r>
              <a:rPr lang="en-US" sz="1100" dirty="0"/>
              <a:t>the neutral </a:t>
            </a:r>
            <a:r>
              <a:rPr lang="en-US" sz="1100" dirty="0" err="1"/>
              <a:t>spliting</a:t>
            </a:r>
            <a:r>
              <a:rPr lang="en-US" sz="1100" dirty="0"/>
              <a:t>-and-joining can help see subtle treatment effects ;</a:t>
            </a:r>
            <a:endParaRPr lang="en-US" sz="1100" dirty="0">
              <a:cs typeface="Calibri"/>
            </a:endParaRPr>
          </a:p>
          <a:p>
            <a:pPr lvl="1"/>
            <a:r>
              <a:rPr lang="en-US" sz="1100" dirty="0"/>
              <a:t>the neutral tree can help locate a diversity hotspot (mention </a:t>
            </a:r>
            <a:r>
              <a:rPr lang="en-US" sz="1100" dirty="0" err="1"/>
              <a:t>rhizobiales</a:t>
            </a:r>
            <a:r>
              <a:rPr lang="en-US" sz="1100" dirty="0"/>
              <a:t> but limit discussion)</a:t>
            </a:r>
            <a:endParaRPr lang="en-US" sz="1100" dirty="0">
              <a:cs typeface="Calibri"/>
            </a:endParaRPr>
          </a:p>
          <a:p>
            <a:r>
              <a:rPr lang="en-US" sz="1100" i="1" dirty="0"/>
              <a:t>“Fishing” with Fisher: 1 out of 1.111 taxa highlighted by 3 different methods</a:t>
            </a:r>
            <a:endParaRPr lang="en-US" sz="1100">
              <a:cs typeface="Calibri"/>
            </a:endParaRPr>
          </a:p>
          <a:p>
            <a:pPr lvl="1"/>
            <a:r>
              <a:rPr lang="en-US" sz="1100" dirty="0"/>
              <a:t>Show how the excess of information complicates analysis</a:t>
            </a:r>
            <a:endParaRPr lang="en-US" sz="1100" dirty="0">
              <a:cs typeface="Calibri"/>
            </a:endParaRPr>
          </a:p>
          <a:p>
            <a:pPr lvl="1"/>
            <a:r>
              <a:rPr lang="en-US" sz="1100" dirty="0"/>
              <a:t>Show that after using several methods we still have a complex dataset</a:t>
            </a:r>
            <a:endParaRPr lang="en-US" sz="1100" dirty="0">
              <a:cs typeface="Calibri"/>
            </a:endParaRPr>
          </a:p>
          <a:p>
            <a:pPr lvl="1"/>
            <a:r>
              <a:rPr lang="en-US" sz="1100" dirty="0"/>
              <a:t>the fisher test in a heat tree helps summarizing findings (approach to data deluge)</a:t>
            </a:r>
            <a:endParaRPr lang="en-US" sz="1100" dirty="0">
              <a:cs typeface="Calibri"/>
            </a:endParaRPr>
          </a:p>
          <a:p>
            <a:r>
              <a:rPr lang="en-US" sz="1100" dirty="0"/>
              <a:t> </a:t>
            </a:r>
            <a:r>
              <a:rPr lang="en-US" sz="1100" i="1" dirty="0"/>
              <a:t>Family </a:t>
            </a:r>
            <a:r>
              <a:rPr lang="en-US" sz="1100" i="1" dirty="0" err="1"/>
              <a:t>Commonadaceae</a:t>
            </a:r>
            <a:r>
              <a:rPr lang="en-US" sz="1100" i="1" dirty="0"/>
              <a:t> was relevant across treatments, plant species, sample types, and analysis methods</a:t>
            </a:r>
            <a:endParaRPr lang="en-US" sz="1100">
              <a:cs typeface="Calibri"/>
            </a:endParaRPr>
          </a:p>
          <a:p>
            <a:pPr lvl="1"/>
            <a:r>
              <a:rPr lang="en-US" sz="1100" dirty="0"/>
              <a:t>show that </a:t>
            </a:r>
            <a:r>
              <a:rPr lang="en-US" sz="1100" dirty="0" err="1"/>
              <a:t>comamonadaceae</a:t>
            </a:r>
            <a:r>
              <a:rPr lang="en-US" sz="1100" dirty="0"/>
              <a:t> was highlighted independently in both approaches</a:t>
            </a:r>
            <a:endParaRPr lang="en-US" sz="1100" dirty="0">
              <a:cs typeface="Calibri"/>
            </a:endParaRPr>
          </a:p>
          <a:p>
            <a:pPr lvl="1"/>
            <a:r>
              <a:rPr lang="en-US" sz="1100" dirty="0"/>
              <a:t>Show how common they are on the roots</a:t>
            </a:r>
            <a:endParaRPr lang="en-US" sz="1100" dirty="0">
              <a:cs typeface="Calibri"/>
            </a:endParaRPr>
          </a:p>
          <a:p>
            <a:pPr lvl="1"/>
            <a:r>
              <a:rPr lang="en-US" sz="1100" dirty="0"/>
              <a:t>Show how common they are in the insect gut</a:t>
            </a:r>
            <a:endParaRPr lang="en-US" sz="1100" dirty="0">
              <a:cs typeface="Calibri"/>
            </a:endParaRPr>
          </a:p>
          <a:p>
            <a:pPr lvl="1"/>
            <a:r>
              <a:rPr lang="en-US" sz="1100" dirty="0"/>
              <a:t>Fit them in the </a:t>
            </a:r>
            <a:r>
              <a:rPr lang="en-US" sz="1100" dirty="0" err="1"/>
              <a:t>holobiont</a:t>
            </a:r>
            <a:r>
              <a:rPr lang="en-US" sz="1100" dirty="0"/>
              <a:t> approach (insects do more than giving a ride to Bac)</a:t>
            </a:r>
            <a:endParaRPr lang="en-US" sz="1100" dirty="0">
              <a:cs typeface="Calibri"/>
            </a:endParaRPr>
          </a:p>
          <a:p>
            <a:endParaRPr lang="en-US" sz="1100" b="1"/>
          </a:p>
          <a:p>
            <a:r>
              <a:rPr lang="en-US" sz="1100" b="1" dirty="0"/>
              <a:t>CONCLUSION</a:t>
            </a:r>
            <a:r>
              <a:rPr lang="en-US" sz="1100" dirty="0"/>
              <a:t>: </a:t>
            </a:r>
            <a:endParaRPr lang="en-US" sz="1100" dirty="0">
              <a:cs typeface="Calibri"/>
            </a:endParaRPr>
          </a:p>
          <a:p>
            <a:pPr lvl="1"/>
            <a:r>
              <a:rPr lang="en-US" sz="1100" dirty="0" err="1"/>
              <a:t>Comamonadaceae</a:t>
            </a:r>
            <a:r>
              <a:rPr lang="en-US" sz="1100" dirty="0"/>
              <a:t> are important in insect-plant interactions</a:t>
            </a:r>
            <a:endParaRPr lang="en-US" sz="1100" dirty="0">
              <a:cs typeface="Calibri"/>
            </a:endParaRPr>
          </a:p>
        </p:txBody>
      </p:sp>
    </p:spTree>
    <p:extLst>
      <p:ext uri="{BB962C8B-B14F-4D97-AF65-F5344CB8AC3E}">
        <p14:creationId xmlns:p14="http://schemas.microsoft.com/office/powerpoint/2010/main" val="2062753287"/>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20429"/>
            <a:ext cx="11290300" cy="830997"/>
          </a:xfrm>
          <a:prstGeom prst="rect">
            <a:avLst/>
          </a:prstGeom>
        </p:spPr>
        <p:txBody>
          <a:bodyPr wrap="square">
            <a:spAutoFit/>
          </a:bodyPr>
          <a:lstStyle/>
          <a:p>
            <a:pPr lvl="0"/>
            <a:r>
              <a:rPr lang="en-US" sz="1200" b="1"/>
              <a:t>Results</a:t>
            </a:r>
            <a:endParaRPr lang="en-US" sz="1200"/>
          </a:p>
          <a:p>
            <a:pPr lvl="0"/>
            <a:r>
              <a:rPr lang="en-US" sz="1200"/>
              <a:t>Network analysis (describe networks, ASVs with importance tags, Leave module discussion on supplementary text)</a:t>
            </a:r>
          </a:p>
          <a:p>
            <a:pPr lvl="1"/>
            <a:r>
              <a:rPr lang="en-US" sz="1200"/>
              <a:t>1 figure with 4 panels showing the networks </a:t>
            </a:r>
            <a:r>
              <a:rPr lang="en-US" sz="1200" b="1">
                <a:solidFill>
                  <a:srgbClr val="FF0000"/>
                </a:solidFill>
              </a:rPr>
              <a:t>[MAIN or SUP?]</a:t>
            </a:r>
          </a:p>
          <a:p>
            <a:pPr lvl="1"/>
            <a:endParaRPr lang="en-US" sz="1200"/>
          </a:p>
        </p:txBody>
      </p:sp>
      <p:pic>
        <p:nvPicPr>
          <p:cNvPr id="4" name="Graphic 3">
            <a:extLst>
              <a:ext uri="{FF2B5EF4-FFF2-40B4-BE49-F238E27FC236}">
                <a16:creationId xmlns:a16="http://schemas.microsoft.com/office/drawing/2014/main" id="{A837FC54-8455-4DCC-9076-06359A9FE39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189" y="1076446"/>
            <a:ext cx="7778751" cy="5677382"/>
          </a:xfrm>
          <a:prstGeom prst="rect">
            <a:avLst/>
          </a:prstGeom>
        </p:spPr>
      </p:pic>
      <p:sp>
        <p:nvSpPr>
          <p:cNvPr id="5" name="TextBox 4">
            <a:extLst>
              <a:ext uri="{FF2B5EF4-FFF2-40B4-BE49-F238E27FC236}">
                <a16:creationId xmlns:a16="http://schemas.microsoft.com/office/drawing/2014/main" id="{35A21390-A871-4817-96D9-7A22721A0D4B}"/>
              </a:ext>
            </a:extLst>
          </p:cNvPr>
          <p:cNvSpPr txBox="1"/>
          <p:nvPr/>
        </p:nvSpPr>
        <p:spPr>
          <a:xfrm>
            <a:off x="8857357" y="1257176"/>
            <a:ext cx="2925671" cy="3600986"/>
          </a:xfrm>
          <a:prstGeom prst="rect">
            <a:avLst/>
          </a:prstGeom>
          <a:noFill/>
        </p:spPr>
        <p:txBody>
          <a:bodyPr wrap="square" rtlCol="0">
            <a:spAutoFit/>
          </a:bodyPr>
          <a:lstStyle/>
          <a:p>
            <a:r>
              <a:rPr lang="en-US" sz="1200" b="1"/>
              <a:t>Figure X. ASV abundance per treatment [MAIN or SUP?]</a:t>
            </a:r>
          </a:p>
          <a:p>
            <a:r>
              <a:rPr lang="en-US" sz="1200"/>
              <a:t>Co-variance networks of </a:t>
            </a:r>
            <a:r>
              <a:rPr lang="en-US" sz="1200" i="1"/>
              <a:t>A. thaliana </a:t>
            </a:r>
            <a:r>
              <a:rPr lang="en-US" sz="1200" err="1"/>
              <a:t>endophytic</a:t>
            </a:r>
            <a:r>
              <a:rPr lang="en-US" sz="1200"/>
              <a:t> (a) and rhizospheric (b) communities; </a:t>
            </a:r>
            <a:r>
              <a:rPr lang="en-US" sz="1200" i="1"/>
              <a:t>B. </a:t>
            </a:r>
            <a:r>
              <a:rPr lang="en-US" sz="1200" i="1" err="1"/>
              <a:t>oleraceae</a:t>
            </a:r>
            <a:r>
              <a:rPr lang="en-US" sz="1200" i="1"/>
              <a:t> </a:t>
            </a:r>
            <a:r>
              <a:rPr lang="en-US" sz="1200" err="1"/>
              <a:t>endophytic</a:t>
            </a:r>
            <a:r>
              <a:rPr lang="en-US" sz="1200"/>
              <a:t> (c) and rhizospheric (d) communities. Groups of nodes represent modules. Red edges represent positive co-variance, and blue edges represent negative co-variance. Nodes in the center of modules are module hubs (</a:t>
            </a:r>
            <a:r>
              <a:rPr lang="en-US" sz="1200" err="1"/>
              <a:t>Zi</a:t>
            </a:r>
            <a:r>
              <a:rPr lang="en-US" sz="1200"/>
              <a:t> &gt;2.5), nodes outside modules are module connectors (pi&gt;0.62). Keystone taxa  (significantly high z-transformed degree,  </a:t>
            </a:r>
            <a:r>
              <a:rPr lang="en-US" sz="1200" err="1"/>
              <a:t>betweenness</a:t>
            </a:r>
            <a:r>
              <a:rPr lang="en-US" sz="1200"/>
              <a:t> centrality, and  closeness centrality) have thicker edges. Triangles represent ASVs important in random forest, diamonds represent keystone taxa.. Node color indicate bacterial families </a:t>
            </a:r>
          </a:p>
          <a:p>
            <a:endParaRPr lang="nl-NL" sz="1200"/>
          </a:p>
        </p:txBody>
      </p:sp>
    </p:spTree>
    <p:extLst>
      <p:ext uri="{BB962C8B-B14F-4D97-AF65-F5344CB8AC3E}">
        <p14:creationId xmlns:p14="http://schemas.microsoft.com/office/powerpoint/2010/main" val="3805570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295966-F55D-497D-8CDE-343E1A821220}"/>
              </a:ext>
            </a:extLst>
          </p:cNvPr>
          <p:cNvSpPr txBox="1"/>
          <p:nvPr/>
        </p:nvSpPr>
        <p:spPr>
          <a:xfrm>
            <a:off x="0" y="0"/>
            <a:ext cx="6096000" cy="769441"/>
          </a:xfrm>
          <a:prstGeom prst="rect">
            <a:avLst/>
          </a:prstGeom>
          <a:noFill/>
        </p:spPr>
        <p:txBody>
          <a:bodyPr wrap="square">
            <a:spAutoFit/>
          </a:bodyPr>
          <a:lstStyle/>
          <a:p>
            <a:pPr lvl="0"/>
            <a:r>
              <a:rPr lang="en-US" sz="1100" b="1"/>
              <a:t>Results</a:t>
            </a:r>
          </a:p>
          <a:p>
            <a:pPr lvl="0"/>
            <a:r>
              <a:rPr lang="en-US" sz="1100"/>
              <a:t>Network analysis (describe networks, ASVs with importance tags, Leave module discussion on supplementary text)</a:t>
            </a:r>
          </a:p>
          <a:p>
            <a:pPr lvl="1"/>
            <a:r>
              <a:rPr lang="en-US" sz="1100"/>
              <a:t>1 table showing differences to 1000 random networks [SUP]</a:t>
            </a:r>
          </a:p>
        </p:txBody>
      </p:sp>
      <p:graphicFrame>
        <p:nvGraphicFramePr>
          <p:cNvPr id="7" name="Table 6">
            <a:extLst>
              <a:ext uri="{FF2B5EF4-FFF2-40B4-BE49-F238E27FC236}">
                <a16:creationId xmlns:a16="http://schemas.microsoft.com/office/drawing/2014/main" id="{D9AE3025-86C5-4F5B-9F5B-3F2BEC445D5B}"/>
              </a:ext>
            </a:extLst>
          </p:cNvPr>
          <p:cNvGraphicFramePr>
            <a:graphicFrameLocks noGrp="1"/>
          </p:cNvGraphicFramePr>
          <p:nvPr>
            <p:extLst>
              <p:ext uri="{D42A27DB-BD31-4B8C-83A1-F6EECF244321}">
                <p14:modId xmlns:p14="http://schemas.microsoft.com/office/powerpoint/2010/main" val="3511280634"/>
              </p:ext>
            </p:extLst>
          </p:nvPr>
        </p:nvGraphicFramePr>
        <p:xfrm>
          <a:off x="3393745" y="2393885"/>
          <a:ext cx="5749290" cy="4048195"/>
        </p:xfrm>
        <a:graphic>
          <a:graphicData uri="http://schemas.openxmlformats.org/drawingml/2006/table">
            <a:tbl>
              <a:tblPr firstRow="1" firstCol="1" bandRow="1"/>
              <a:tblGrid>
                <a:gridCol w="330835">
                  <a:extLst>
                    <a:ext uri="{9D8B030D-6E8A-4147-A177-3AD203B41FA5}">
                      <a16:colId xmlns:a16="http://schemas.microsoft.com/office/drawing/2014/main" val="407966389"/>
                    </a:ext>
                  </a:extLst>
                </a:gridCol>
                <a:gridCol w="423545">
                  <a:extLst>
                    <a:ext uri="{9D8B030D-6E8A-4147-A177-3AD203B41FA5}">
                      <a16:colId xmlns:a16="http://schemas.microsoft.com/office/drawing/2014/main" val="246649925"/>
                    </a:ext>
                  </a:extLst>
                </a:gridCol>
                <a:gridCol w="594995">
                  <a:extLst>
                    <a:ext uri="{9D8B030D-6E8A-4147-A177-3AD203B41FA5}">
                      <a16:colId xmlns:a16="http://schemas.microsoft.com/office/drawing/2014/main" val="3894112858"/>
                    </a:ext>
                  </a:extLst>
                </a:gridCol>
                <a:gridCol w="575310">
                  <a:extLst>
                    <a:ext uri="{9D8B030D-6E8A-4147-A177-3AD203B41FA5}">
                      <a16:colId xmlns:a16="http://schemas.microsoft.com/office/drawing/2014/main" val="398485042"/>
                    </a:ext>
                  </a:extLst>
                </a:gridCol>
                <a:gridCol w="509905">
                  <a:extLst>
                    <a:ext uri="{9D8B030D-6E8A-4147-A177-3AD203B41FA5}">
                      <a16:colId xmlns:a16="http://schemas.microsoft.com/office/drawing/2014/main" val="1495155603"/>
                    </a:ext>
                  </a:extLst>
                </a:gridCol>
                <a:gridCol w="549910">
                  <a:extLst>
                    <a:ext uri="{9D8B030D-6E8A-4147-A177-3AD203B41FA5}">
                      <a16:colId xmlns:a16="http://schemas.microsoft.com/office/drawing/2014/main" val="791371715"/>
                    </a:ext>
                  </a:extLst>
                </a:gridCol>
                <a:gridCol w="483870">
                  <a:extLst>
                    <a:ext uri="{9D8B030D-6E8A-4147-A177-3AD203B41FA5}">
                      <a16:colId xmlns:a16="http://schemas.microsoft.com/office/drawing/2014/main" val="3323907010"/>
                    </a:ext>
                  </a:extLst>
                </a:gridCol>
                <a:gridCol w="639445">
                  <a:extLst>
                    <a:ext uri="{9D8B030D-6E8A-4147-A177-3AD203B41FA5}">
                      <a16:colId xmlns:a16="http://schemas.microsoft.com/office/drawing/2014/main" val="3811963545"/>
                    </a:ext>
                  </a:extLst>
                </a:gridCol>
                <a:gridCol w="488950">
                  <a:extLst>
                    <a:ext uri="{9D8B030D-6E8A-4147-A177-3AD203B41FA5}">
                      <a16:colId xmlns:a16="http://schemas.microsoft.com/office/drawing/2014/main" val="1412559497"/>
                    </a:ext>
                  </a:extLst>
                </a:gridCol>
                <a:gridCol w="577850">
                  <a:extLst>
                    <a:ext uri="{9D8B030D-6E8A-4147-A177-3AD203B41FA5}">
                      <a16:colId xmlns:a16="http://schemas.microsoft.com/office/drawing/2014/main" val="755875951"/>
                    </a:ext>
                  </a:extLst>
                </a:gridCol>
                <a:gridCol w="574675">
                  <a:extLst>
                    <a:ext uri="{9D8B030D-6E8A-4147-A177-3AD203B41FA5}">
                      <a16:colId xmlns:a16="http://schemas.microsoft.com/office/drawing/2014/main" val="3949593110"/>
                    </a:ext>
                  </a:extLst>
                </a:gridCol>
              </a:tblGrid>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Centralized betweenness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Centralized closeness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Centralized eigenvector</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 transitivity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 mean shortest path</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 modularity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node betweenness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edge betweenness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147143"/>
                  </a:ext>
                </a:extLst>
              </a:tr>
              <a:tr h="184150">
                <a:tc>
                  <a:txBody>
                    <a:bodyPr/>
                    <a:lstStyle/>
                    <a:p>
                      <a:pPr algn="ctr">
                        <a:lnSpc>
                          <a:spcPct val="115000"/>
                        </a:lnSpc>
                        <a:spcAft>
                          <a:spcPts val="1000"/>
                        </a:spcAft>
                      </a:pPr>
                      <a:r>
                        <a:rPr lang="en-US" sz="6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0.1295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0.9675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0.3333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0.1724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0.7315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209.5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316.4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2855206950"/>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0.1053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0.0038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0.3422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0.8597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691.0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970302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0.0049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303367735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27735828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01090498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0.1880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0.9538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0.2461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0.1338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0.6294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937.0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458396883"/>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0.0999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0.8410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0.0057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0.1384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0.5821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1774.5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1236.2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51878924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0.0348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0.0036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60.3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24513524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46449654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449660611"/>
                  </a:ext>
                </a:extLst>
              </a:tr>
              <a:tr h="184150">
                <a:tc>
                  <a:txBody>
                    <a:bodyPr/>
                    <a:lstStyle/>
                    <a:p>
                      <a:pPr algn="ctr">
                        <a:lnSpc>
                          <a:spcPct val="115000"/>
                        </a:lnSpc>
                        <a:spcAft>
                          <a:spcPts val="1000"/>
                        </a:spcAft>
                      </a:pPr>
                      <a:r>
                        <a:rPr lang="en-US" sz="6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0.0447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0.1709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0.3327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384.3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1266354807"/>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0.1035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0.0032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0.3288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0.8612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860.0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1223.9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27349934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0.0274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0.0139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0.0044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0.0442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0.0129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203.0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1474413403"/>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79948900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72925007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0.0604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0.1918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0.9537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0.2103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0.1236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1082.7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699.6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07935302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0.0381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0.1019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0.8191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0.5513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1591.5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1035.0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416780374"/>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0.0077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0.0364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0.0028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651064134"/>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941922612"/>
                  </a:ext>
                </a:extLst>
              </a:tr>
            </a:tbl>
          </a:graphicData>
        </a:graphic>
      </p:graphicFrame>
      <p:sp>
        <p:nvSpPr>
          <p:cNvPr id="9" name="TextBox 8">
            <a:extLst>
              <a:ext uri="{FF2B5EF4-FFF2-40B4-BE49-F238E27FC236}">
                <a16:creationId xmlns:a16="http://schemas.microsoft.com/office/drawing/2014/main" id="{7226978F-0765-4347-81B5-47303FDA8130}"/>
              </a:ext>
            </a:extLst>
          </p:cNvPr>
          <p:cNvSpPr txBox="1"/>
          <p:nvPr/>
        </p:nvSpPr>
        <p:spPr>
          <a:xfrm>
            <a:off x="3221355" y="1531431"/>
            <a:ext cx="6094070" cy="789832"/>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SUP_table_random_networks</a:t>
            </a:r>
            <a:r>
              <a:rPr lang="en-US" sz="1000">
                <a:effectLst/>
                <a:latin typeface="Calibri" panose="020F0502020204030204" pitchFamily="34" charset="0"/>
                <a:ea typeface="Calibri" panose="020F0502020204030204" pitchFamily="34" charset="0"/>
                <a:cs typeface="Times New Roman" panose="02020603050405020304" pitchFamily="18" charset="0"/>
              </a:rPr>
              <a:t>: Comparison of global network metrics from calculated real networks and 1000 random networks with the same number of nodes and edges. Real ≠ Random = indicates if the real network metric is outside the mean</a:t>
            </a:r>
            <a:r>
              <a:rPr lang="en-US" sz="1000">
                <a:effectLst/>
                <a:latin typeface="Calibri" panose="020F0502020204030204" pitchFamily="34" charset="0"/>
                <a:ea typeface="Calibri" panose="020F0502020204030204" pitchFamily="34" charset="0"/>
                <a:cs typeface="Calibri" panose="020F0502020204030204" pitchFamily="34" charset="0"/>
              </a:rPr>
              <a:t>±</a:t>
            </a:r>
            <a:r>
              <a:rPr lang="en-US" sz="1000">
                <a:effectLst/>
                <a:latin typeface="Calibri" panose="020F0502020204030204" pitchFamily="34" charset="0"/>
                <a:ea typeface="Calibri" panose="020F0502020204030204" pitchFamily="34" charset="0"/>
                <a:cs typeface="Times New Roman" panose="02020603050405020304" pitchFamily="18" charset="0"/>
              </a:rPr>
              <a:t>2 standard deviations of the random networks. No AT = A. thaliana, BO = B. </a:t>
            </a:r>
            <a:r>
              <a:rPr lang="en-US" sz="1000" err="1">
                <a:effectLst/>
                <a:latin typeface="Calibri" panose="020F0502020204030204" pitchFamily="34" charset="0"/>
                <a:ea typeface="Calibri" panose="020F0502020204030204" pitchFamily="34" charset="0"/>
                <a:cs typeface="Times New Roman" panose="02020603050405020304" pitchFamily="18" charset="0"/>
              </a:rPr>
              <a:t>oleraceae</a:t>
            </a:r>
            <a:r>
              <a:rPr lang="en-US" sz="1000">
                <a:effectLst/>
                <a:latin typeface="Calibri" panose="020F0502020204030204" pitchFamily="34" charset="0"/>
                <a:ea typeface="Calibri" panose="020F0502020204030204" pitchFamily="34" charset="0"/>
                <a:cs typeface="Times New Roman" panose="02020603050405020304" pitchFamily="18" charset="0"/>
              </a:rPr>
              <a:t>, Endo = Endosphere, </a:t>
            </a:r>
            <a:r>
              <a:rPr lang="en-US" sz="1000" err="1">
                <a:effectLst/>
                <a:latin typeface="Calibri" panose="020F0502020204030204" pitchFamily="34" charset="0"/>
                <a:ea typeface="Calibri" panose="020F0502020204030204" pitchFamily="34" charset="0"/>
                <a:cs typeface="Times New Roman" panose="02020603050405020304" pitchFamily="18" charset="0"/>
              </a:rPr>
              <a:t>Rhizo</a:t>
            </a:r>
            <a:r>
              <a:rPr lang="en-US" sz="1000">
                <a:effectLst/>
                <a:latin typeface="Calibri" panose="020F0502020204030204" pitchFamily="34" charset="0"/>
                <a:ea typeface="Calibri" panose="020F0502020204030204" pitchFamily="34" charset="0"/>
                <a:cs typeface="Times New Roman" panose="02020603050405020304" pitchFamily="18" charset="0"/>
              </a:rPr>
              <a:t> = </a:t>
            </a:r>
            <a:r>
              <a:rPr lang="en-US" sz="1000" err="1">
                <a:effectLst/>
                <a:latin typeface="Calibri" panose="020F0502020204030204" pitchFamily="34" charset="0"/>
                <a:ea typeface="Calibri" panose="020F0502020204030204" pitchFamily="34" charset="0"/>
                <a:cs typeface="Times New Roman" panose="02020603050405020304" pitchFamily="18" charset="0"/>
              </a:rPr>
              <a:t>Rizosphere</a:t>
            </a:r>
            <a:r>
              <a:rPr lang="en-US" sz="1000">
                <a:effectLst/>
                <a:latin typeface="Calibri" panose="020F0502020204030204" pitchFamily="34" charset="0"/>
                <a:ea typeface="Calibri" panose="020F0502020204030204" pitchFamily="34" charset="0"/>
                <a:cs typeface="Times New Roman" panose="02020603050405020304" pitchFamily="18" charset="0"/>
              </a:rPr>
              <a:t> </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1800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A02A8F-79A0-4325-AD71-8836F07003FF}"/>
              </a:ext>
            </a:extLst>
          </p:cNvPr>
          <p:cNvSpPr txBox="1"/>
          <p:nvPr/>
        </p:nvSpPr>
        <p:spPr>
          <a:xfrm>
            <a:off x="0" y="0"/>
            <a:ext cx="6096000" cy="769441"/>
          </a:xfrm>
          <a:prstGeom prst="rect">
            <a:avLst/>
          </a:prstGeom>
          <a:noFill/>
        </p:spPr>
        <p:txBody>
          <a:bodyPr wrap="square">
            <a:spAutoFit/>
          </a:bodyPr>
          <a:lstStyle/>
          <a:p>
            <a:pPr lvl="0"/>
            <a:r>
              <a:rPr lang="en-US" sz="1100" b="1"/>
              <a:t>Results</a:t>
            </a:r>
          </a:p>
          <a:p>
            <a:pPr lvl="0"/>
            <a:r>
              <a:rPr lang="en-US" sz="1100"/>
              <a:t>Network analysis (describe networks, ASVs with importance tags, Leave module discussion on supplementary text)</a:t>
            </a:r>
          </a:p>
          <a:p>
            <a:pPr lvl="1"/>
            <a:r>
              <a:rPr lang="en-US" sz="1100"/>
              <a:t>1 figure showing PCA of network metrics [SUP]</a:t>
            </a:r>
          </a:p>
        </p:txBody>
      </p:sp>
      <p:pic>
        <p:nvPicPr>
          <p:cNvPr id="3" name="Graphic 2">
            <a:extLst>
              <a:ext uri="{FF2B5EF4-FFF2-40B4-BE49-F238E27FC236}">
                <a16:creationId xmlns:a16="http://schemas.microsoft.com/office/drawing/2014/main" id="{66F8A04D-24E0-4C52-BAF2-C3D63F604B7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2812" y="1526894"/>
            <a:ext cx="5286375" cy="4267200"/>
          </a:xfrm>
          <a:prstGeom prst="rect">
            <a:avLst/>
          </a:prstGeom>
        </p:spPr>
      </p:pic>
      <p:sp>
        <p:nvSpPr>
          <p:cNvPr id="4" name="TextBox 3">
            <a:extLst>
              <a:ext uri="{FF2B5EF4-FFF2-40B4-BE49-F238E27FC236}">
                <a16:creationId xmlns:a16="http://schemas.microsoft.com/office/drawing/2014/main" id="{4E221782-0158-4E45-A8A5-3BFC2E3A122D}"/>
              </a:ext>
            </a:extLst>
          </p:cNvPr>
          <p:cNvSpPr txBox="1"/>
          <p:nvPr/>
        </p:nvSpPr>
        <p:spPr>
          <a:xfrm>
            <a:off x="3671899" y="5910200"/>
            <a:ext cx="5969812" cy="830997"/>
          </a:xfrm>
          <a:prstGeom prst="rect">
            <a:avLst/>
          </a:prstGeom>
          <a:noFill/>
        </p:spPr>
        <p:txBody>
          <a:bodyPr wrap="square" rtlCol="0">
            <a:spAutoFit/>
          </a:bodyPr>
          <a:lstStyle/>
          <a:p>
            <a:r>
              <a:rPr lang="en-US" sz="1200" b="1"/>
              <a:t>Figure X. PCA of network metrics [SUP]: </a:t>
            </a:r>
            <a:r>
              <a:rPr lang="en-US" sz="1200"/>
              <a:t>PCA of the network metrics from the 4 networks (one for each data partition). Each line indicates a network metric.</a:t>
            </a:r>
            <a:endParaRPr lang="en-US" sz="1200" b="1"/>
          </a:p>
          <a:p>
            <a:endParaRPr lang="en-US" sz="1200" b="1"/>
          </a:p>
          <a:p>
            <a:endParaRPr lang="nl-NL" sz="1200"/>
          </a:p>
        </p:txBody>
      </p:sp>
    </p:spTree>
    <p:extLst>
      <p:ext uri="{BB962C8B-B14F-4D97-AF65-F5344CB8AC3E}">
        <p14:creationId xmlns:p14="http://schemas.microsoft.com/office/powerpoint/2010/main" val="3944201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27037-D6E0-4566-999D-CB3DF81A23CF}"/>
              </a:ext>
            </a:extLst>
          </p:cNvPr>
          <p:cNvSpPr txBox="1"/>
          <p:nvPr/>
        </p:nvSpPr>
        <p:spPr>
          <a:xfrm>
            <a:off x="0" y="0"/>
            <a:ext cx="6096000" cy="938719"/>
          </a:xfrm>
          <a:prstGeom prst="rect">
            <a:avLst/>
          </a:prstGeom>
          <a:noFill/>
        </p:spPr>
        <p:txBody>
          <a:bodyPr wrap="square">
            <a:spAutoFit/>
          </a:bodyPr>
          <a:lstStyle/>
          <a:p>
            <a:pPr lvl="0"/>
            <a:r>
              <a:rPr lang="en-US" sz="1100" b="1"/>
              <a:t>Results</a:t>
            </a:r>
          </a:p>
          <a:p>
            <a:pPr lvl="0"/>
            <a:r>
              <a:rPr lang="en-US" sz="1100"/>
              <a:t>Network analysis (describe networks, ASVs with importance tags, Leave module discussion on supplementary text)</a:t>
            </a:r>
          </a:p>
          <a:p>
            <a:pPr lvl="1"/>
            <a:r>
              <a:rPr lang="en-US" sz="1100"/>
              <a:t>1 figure with 4 panels showing module correlation to metadata [SUP]</a:t>
            </a:r>
          </a:p>
          <a:p>
            <a:pPr lvl="1"/>
            <a:r>
              <a:rPr lang="en-US" sz="1100">
                <a:solidFill>
                  <a:srgbClr val="FF0000"/>
                </a:solidFill>
              </a:rPr>
              <a:t>[MA] </a:t>
            </a:r>
            <a:r>
              <a:rPr lang="en-US" sz="1100" i="1">
                <a:solidFill>
                  <a:srgbClr val="FF0000"/>
                </a:solidFill>
              </a:rPr>
              <a:t>Are both with leaf dry weight calculated? </a:t>
            </a:r>
            <a:r>
              <a:rPr lang="en-US" sz="1100" i="1">
                <a:solidFill>
                  <a:srgbClr val="FF0000"/>
                </a:solidFill>
                <a:sym typeface="Wingdings" panose="05000000000000000000" pitchFamily="2" charset="2"/>
              </a:rPr>
              <a:t> not good measurement for A. thaliana </a:t>
            </a:r>
            <a:endParaRPr lang="en-US" sz="1100" i="1">
              <a:solidFill>
                <a:srgbClr val="FF0000"/>
              </a:solidFill>
            </a:endParaRPr>
          </a:p>
        </p:txBody>
      </p:sp>
      <p:pic>
        <p:nvPicPr>
          <p:cNvPr id="4" name="Graphic 3">
            <a:extLst>
              <a:ext uri="{FF2B5EF4-FFF2-40B4-BE49-F238E27FC236}">
                <a16:creationId xmlns:a16="http://schemas.microsoft.com/office/drawing/2014/main" id="{087565F4-00CD-4099-ADCE-E109543133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9612" y="1519237"/>
            <a:ext cx="10772775" cy="3819525"/>
          </a:xfrm>
          <a:prstGeom prst="rect">
            <a:avLst/>
          </a:prstGeom>
        </p:spPr>
      </p:pic>
      <p:sp>
        <p:nvSpPr>
          <p:cNvPr id="3" name="Rectangle 2"/>
          <p:cNvSpPr/>
          <p:nvPr/>
        </p:nvSpPr>
        <p:spPr>
          <a:xfrm>
            <a:off x="709612" y="5351800"/>
            <a:ext cx="11482388" cy="1200329"/>
          </a:xfrm>
          <a:prstGeom prst="rect">
            <a:avLst/>
          </a:prstGeom>
        </p:spPr>
        <p:txBody>
          <a:bodyPr wrap="square">
            <a:spAutoFit/>
          </a:bodyPr>
          <a:lstStyle/>
          <a:p>
            <a:r>
              <a:rPr lang="en-US"/>
              <a:t>Correlations between modules </a:t>
            </a:r>
            <a:r>
              <a:rPr lang="en-US" err="1"/>
              <a:t>eigengenes</a:t>
            </a:r>
            <a:r>
              <a:rPr lang="en-US"/>
              <a:t> (the decomposition of the module’s members CSS-transformed frequencies into a single principal component) and plant phenotype (plant dry weight, MYC2 expression and LOX2 expression). Correlations with p &gt;0,1 are omitted. Modules with less than 2 members and modules detached from the main network component are not shown.</a:t>
            </a:r>
          </a:p>
        </p:txBody>
      </p:sp>
      <p:sp>
        <p:nvSpPr>
          <p:cNvPr id="7" name="Rectangle 6">
            <a:extLst>
              <a:ext uri="{FF2B5EF4-FFF2-40B4-BE49-F238E27FC236}">
                <a16:creationId xmlns:a16="http://schemas.microsoft.com/office/drawing/2014/main" id="{3FE4A458-8F45-5CA7-2840-63D597F0CF6A}"/>
              </a:ext>
            </a:extLst>
          </p:cNvPr>
          <p:cNvSpPr/>
          <p:nvPr/>
        </p:nvSpPr>
        <p:spPr>
          <a:xfrm rot="1620000">
            <a:off x="2647785" y="3425387"/>
            <a:ext cx="6896100" cy="133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1493C4-80F5-DB9B-533F-B76064FF9FF9}"/>
              </a:ext>
            </a:extLst>
          </p:cNvPr>
          <p:cNvSpPr/>
          <p:nvPr/>
        </p:nvSpPr>
        <p:spPr>
          <a:xfrm rot="9240000">
            <a:off x="2789674" y="3567276"/>
            <a:ext cx="6896100" cy="133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626082"/>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20429"/>
            <a:ext cx="11290300" cy="646331"/>
          </a:xfrm>
          <a:prstGeom prst="rect">
            <a:avLst/>
          </a:prstGeom>
        </p:spPr>
        <p:txBody>
          <a:bodyPr wrap="square">
            <a:spAutoFit/>
          </a:bodyPr>
          <a:lstStyle/>
          <a:p>
            <a:pPr lvl="0"/>
            <a:r>
              <a:rPr lang="en-US" sz="1200" b="1"/>
              <a:t>Results</a:t>
            </a:r>
            <a:endParaRPr lang="en-US" sz="1200"/>
          </a:p>
          <a:p>
            <a:pPr lvl="0"/>
            <a:r>
              <a:rPr lang="en-US" sz="1200"/>
              <a:t>Differential abundance (keep </a:t>
            </a:r>
            <a:r>
              <a:rPr lang="en-US" sz="1200" i="1"/>
              <a:t>very</a:t>
            </a:r>
            <a:r>
              <a:rPr lang="en-US" sz="1200"/>
              <a:t> short)</a:t>
            </a:r>
          </a:p>
          <a:p>
            <a:pPr lvl="1"/>
            <a:r>
              <a:rPr lang="en-US" sz="1200"/>
              <a:t>1 Fig, bi-plot </a:t>
            </a:r>
            <a:r>
              <a:rPr lang="en-US" sz="1200" err="1"/>
              <a:t>heatmap</a:t>
            </a:r>
            <a:r>
              <a:rPr lang="en-US" sz="1200"/>
              <a:t> </a:t>
            </a:r>
            <a:r>
              <a:rPr lang="en-US" sz="1200" b="1">
                <a:solidFill>
                  <a:srgbClr val="FF0000"/>
                </a:solidFill>
              </a:rPr>
              <a:t>[SUP or MAIN?]</a:t>
            </a:r>
          </a:p>
        </p:txBody>
      </p:sp>
      <p:sp>
        <p:nvSpPr>
          <p:cNvPr id="11" name="TextBox 10">
            <a:extLst>
              <a:ext uri="{FF2B5EF4-FFF2-40B4-BE49-F238E27FC236}">
                <a16:creationId xmlns:a16="http://schemas.microsoft.com/office/drawing/2014/main" id="{7D32F678-5D58-4893-BAB8-B8DF2F98F001}"/>
              </a:ext>
            </a:extLst>
          </p:cNvPr>
          <p:cNvSpPr txBox="1"/>
          <p:nvPr/>
        </p:nvSpPr>
        <p:spPr>
          <a:xfrm>
            <a:off x="1520422" y="6001264"/>
            <a:ext cx="10498858" cy="646331"/>
          </a:xfrm>
          <a:prstGeom prst="rect">
            <a:avLst/>
          </a:prstGeom>
          <a:noFill/>
        </p:spPr>
        <p:txBody>
          <a:bodyPr wrap="square" rtlCol="0">
            <a:spAutoFit/>
          </a:bodyPr>
          <a:lstStyle/>
          <a:p>
            <a:r>
              <a:rPr lang="en-US" sz="1200" b="1"/>
              <a:t>Figure X. Bi-plot heatmap</a:t>
            </a:r>
            <a:r>
              <a:rPr lang="en-US" sz="1200"/>
              <a:t>. </a:t>
            </a:r>
            <a:r>
              <a:rPr lang="en-US" sz="1200" err="1"/>
              <a:t>Biclustered</a:t>
            </a:r>
            <a:r>
              <a:rPr lang="en-US" sz="1200"/>
              <a:t> heatmap representing differentially abundant ASVs in each treatment against their respective controls. Differentially abundant ASVs were selected by DESeq2 with a threshold of false discovery rate </a:t>
            </a:r>
            <a:r>
              <a:rPr lang="en-US" sz="1200" b="1">
                <a:highlight>
                  <a:srgbClr val="FFFF00"/>
                </a:highlight>
              </a:rPr>
              <a:t>&lt;X.X</a:t>
            </a:r>
            <a:r>
              <a:rPr lang="en-US" sz="1200">
                <a:highlight>
                  <a:srgbClr val="FFFF00"/>
                </a:highlight>
              </a:rPr>
              <a:t> </a:t>
            </a:r>
            <a:r>
              <a:rPr lang="en-US" sz="1200"/>
              <a:t>difference between treatment and control. Clustering by treatment and compartment </a:t>
            </a:r>
            <a:r>
              <a:rPr lang="en-US" sz="1200" i="1"/>
              <a:t>is based on Euclidian distance</a:t>
            </a:r>
            <a:r>
              <a:rPr lang="en-US" sz="1200"/>
              <a:t>. ASVs are represented in rows, samples are  represented in columns, cell colors represent </a:t>
            </a:r>
            <a:r>
              <a:rPr lang="en-US" sz="1200" i="1">
                <a:solidFill>
                  <a:schemeClr val="accent1"/>
                </a:solidFill>
              </a:rPr>
              <a:t>log2-transformed abundances. </a:t>
            </a:r>
            <a:endParaRPr lang="nl-NL" sz="1200" i="1">
              <a:solidFill>
                <a:schemeClr val="accent1"/>
              </a:solidFill>
            </a:endParaRPr>
          </a:p>
        </p:txBody>
      </p:sp>
      <p:pic>
        <p:nvPicPr>
          <p:cNvPr id="4" name="Graphic 3">
            <a:extLst>
              <a:ext uri="{FF2B5EF4-FFF2-40B4-BE49-F238E27FC236}">
                <a16:creationId xmlns:a16="http://schemas.microsoft.com/office/drawing/2014/main" id="{442DB226-82F9-4849-AC28-24233C3E7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9025" y="365672"/>
            <a:ext cx="9333950" cy="5635592"/>
          </a:xfrm>
          <a:prstGeom prst="rect">
            <a:avLst/>
          </a:prstGeom>
        </p:spPr>
      </p:pic>
    </p:spTree>
    <p:extLst>
      <p:ext uri="{BB962C8B-B14F-4D97-AF65-F5344CB8AC3E}">
        <p14:creationId xmlns:p14="http://schemas.microsoft.com/office/powerpoint/2010/main" val="363632569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0429"/>
            <a:ext cx="11290300" cy="646331"/>
          </a:xfrm>
          <a:prstGeom prst="rect">
            <a:avLst/>
          </a:prstGeom>
        </p:spPr>
        <p:txBody>
          <a:bodyPr wrap="square">
            <a:spAutoFit/>
          </a:bodyPr>
          <a:lstStyle/>
          <a:p>
            <a:pPr lvl="0"/>
            <a:r>
              <a:rPr lang="en-US" sz="1200" b="1"/>
              <a:t>Results</a:t>
            </a:r>
            <a:endParaRPr lang="en-US" sz="1200"/>
          </a:p>
          <a:p>
            <a:pPr lvl="0"/>
            <a:r>
              <a:rPr lang="en-US" sz="1200"/>
              <a:t>Fisher Summary (describe figure, highlight </a:t>
            </a:r>
            <a:r>
              <a:rPr lang="en-US" sz="1200" err="1"/>
              <a:t>comamonadaceae</a:t>
            </a:r>
            <a:r>
              <a:rPr lang="en-US" sz="1200"/>
              <a:t>)</a:t>
            </a:r>
          </a:p>
          <a:p>
            <a:pPr lvl="1"/>
            <a:r>
              <a:rPr lang="en-US" sz="1200"/>
              <a:t>1 figure with 4 </a:t>
            </a:r>
            <a:r>
              <a:rPr lang="en-US" sz="1200" err="1"/>
              <a:t>pannels</a:t>
            </a:r>
            <a:r>
              <a:rPr lang="en-US" sz="1200"/>
              <a:t>, showing fisher results on tree</a:t>
            </a:r>
          </a:p>
        </p:txBody>
      </p:sp>
      <p:sp>
        <p:nvSpPr>
          <p:cNvPr id="7" name="TextBox 6">
            <a:extLst>
              <a:ext uri="{FF2B5EF4-FFF2-40B4-BE49-F238E27FC236}">
                <a16:creationId xmlns:a16="http://schemas.microsoft.com/office/drawing/2014/main" id="{676AAA61-3B95-4F60-85BE-BD4D034FAFC0}"/>
              </a:ext>
            </a:extLst>
          </p:cNvPr>
          <p:cNvSpPr txBox="1"/>
          <p:nvPr/>
        </p:nvSpPr>
        <p:spPr>
          <a:xfrm>
            <a:off x="1123077" y="1377488"/>
            <a:ext cx="2355619" cy="3416320"/>
          </a:xfrm>
          <a:prstGeom prst="rect">
            <a:avLst/>
          </a:prstGeom>
          <a:noFill/>
        </p:spPr>
        <p:txBody>
          <a:bodyPr wrap="square" rtlCol="0">
            <a:spAutoFit/>
          </a:bodyPr>
          <a:lstStyle/>
          <a:p>
            <a:r>
              <a:rPr lang="en-US" sz="1200" b="1"/>
              <a:t>Figure X. Fisher summary </a:t>
            </a:r>
            <a:r>
              <a:rPr lang="en-US" sz="1200"/>
              <a:t>Summary of “important” ASVs. Proportions in the occurrence of ASVs in each taxa level are tested with Fisher test  as in Table 1.  An ASV is “important” if highlighted by random forest, network </a:t>
            </a:r>
          </a:p>
          <a:p>
            <a:r>
              <a:rPr lang="en-US" sz="1200"/>
              <a:t>analysis, or differential abundance.  Node colors indicate adjusted p values, node size indicates  odds ratio with a maximum of: 12.9 in A. thaliana endosphere (a), 5.8 in A. thaliana rhizosphere (b); 6.1 </a:t>
            </a:r>
          </a:p>
          <a:p>
            <a:r>
              <a:rPr lang="en-US" sz="1200"/>
              <a:t>in B. </a:t>
            </a:r>
            <a:r>
              <a:rPr lang="en-US" sz="1200" err="1"/>
              <a:t>oleraceae</a:t>
            </a:r>
            <a:r>
              <a:rPr lang="en-US" sz="1200"/>
              <a:t> endosphere (c); and 21.3 in B. </a:t>
            </a:r>
            <a:r>
              <a:rPr lang="en-US" sz="1200" err="1"/>
              <a:t>oleraceae</a:t>
            </a:r>
            <a:r>
              <a:rPr lang="en-US" sz="1200"/>
              <a:t> rhizosphere (d) . </a:t>
            </a:r>
            <a:r>
              <a:rPr lang="en-US" sz="1200" err="1"/>
              <a:t>Comamonadaceae</a:t>
            </a:r>
            <a:r>
              <a:rPr lang="en-US" sz="1200"/>
              <a:t> is highlighted in red</a:t>
            </a:r>
            <a:endParaRPr lang="nl-NL" sz="1200"/>
          </a:p>
        </p:txBody>
      </p:sp>
      <p:pic>
        <p:nvPicPr>
          <p:cNvPr id="9" name="Graphic 8">
            <a:extLst>
              <a:ext uri="{FF2B5EF4-FFF2-40B4-BE49-F238E27FC236}">
                <a16:creationId xmlns:a16="http://schemas.microsoft.com/office/drawing/2014/main" id="{FBF27E62-C699-47FA-8605-37788FF250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98656" y="416559"/>
            <a:ext cx="6424384" cy="6183119"/>
          </a:xfrm>
          <a:prstGeom prst="rect">
            <a:avLst/>
          </a:prstGeom>
        </p:spPr>
      </p:pic>
      <p:sp>
        <p:nvSpPr>
          <p:cNvPr id="3" name="TextBox 2">
            <a:extLst>
              <a:ext uri="{FF2B5EF4-FFF2-40B4-BE49-F238E27FC236}">
                <a16:creationId xmlns:a16="http://schemas.microsoft.com/office/drawing/2014/main" id="{163043E8-61DA-7651-8BA3-D4C4F4F539CD}"/>
              </a:ext>
            </a:extLst>
          </p:cNvPr>
          <p:cNvSpPr txBox="1"/>
          <p:nvPr/>
        </p:nvSpPr>
        <p:spPr>
          <a:xfrm>
            <a:off x="441040" y="4919377"/>
            <a:ext cx="4124211" cy="830997"/>
          </a:xfrm>
          <a:prstGeom prst="rect">
            <a:avLst/>
          </a:prstGeom>
          <a:noFill/>
        </p:spPr>
        <p:txBody>
          <a:bodyPr wrap="square" lIns="91440" tIns="45720" rIns="91440" bIns="45720" rtlCol="0" anchor="t">
            <a:spAutoFit/>
          </a:bodyPr>
          <a:lstStyle/>
          <a:p>
            <a:r>
              <a:rPr lang="en-US" sz="1200">
                <a:solidFill>
                  <a:srgbClr val="FF0000"/>
                </a:solidFill>
              </a:rPr>
              <a:t>[PB] the good news is that in the family experiment  </a:t>
            </a:r>
            <a:r>
              <a:rPr lang="en-US" sz="1200" err="1">
                <a:solidFill>
                  <a:srgbClr val="FF0000"/>
                </a:solidFill>
              </a:rPr>
              <a:t>comamonadaceae</a:t>
            </a:r>
            <a:r>
              <a:rPr lang="en-US" sz="1200">
                <a:solidFill>
                  <a:srgbClr val="FF0000"/>
                </a:solidFill>
              </a:rPr>
              <a:t> are highlighted in 29/33 </a:t>
            </a:r>
            <a:r>
              <a:rPr lang="en-US" sz="1200" err="1">
                <a:solidFill>
                  <a:srgbClr val="FF0000"/>
                </a:solidFill>
              </a:rPr>
              <a:t>sp</a:t>
            </a:r>
            <a:r>
              <a:rPr lang="en-US" sz="1200">
                <a:solidFill>
                  <a:srgbClr val="FF0000"/>
                </a:solidFill>
              </a:rPr>
              <a:t>, and </a:t>
            </a:r>
            <a:r>
              <a:rPr lang="en-US" sz="1200" err="1">
                <a:solidFill>
                  <a:srgbClr val="FF0000"/>
                </a:solidFill>
              </a:rPr>
              <a:t>rhizobiales</a:t>
            </a:r>
            <a:r>
              <a:rPr lang="en-US" sz="1200">
                <a:solidFill>
                  <a:srgbClr val="FF0000"/>
                </a:solidFill>
              </a:rPr>
              <a:t> in 25/33 sp. The pipeline was reproduced without any adjustments and can be optimized.</a:t>
            </a:r>
            <a:endParaRPr lang="en-US" sz="1200">
              <a:solidFill>
                <a:srgbClr val="FF0000"/>
              </a:solidFill>
              <a:cs typeface="Calibri"/>
            </a:endParaRPr>
          </a:p>
        </p:txBody>
      </p:sp>
    </p:spTree>
    <p:extLst>
      <p:ext uri="{BB962C8B-B14F-4D97-AF65-F5344CB8AC3E}">
        <p14:creationId xmlns:p14="http://schemas.microsoft.com/office/powerpoint/2010/main" val="3544343110"/>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5525729" cy="1015663"/>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	1 Figure with 6 </a:t>
            </a:r>
            <a:r>
              <a:rPr lang="en-US" sz="1200" err="1"/>
              <a:t>pannels</a:t>
            </a:r>
            <a:r>
              <a:rPr lang="en-US" sz="1200"/>
              <a:t>: full rhizosphere ordination + Neutral model fits + above-expected rhizosphere ordination re-plotting [MAIN]</a:t>
            </a:r>
          </a:p>
          <a:p>
            <a:pPr lvl="2"/>
            <a:endParaRPr lang="en-US" sz="1200"/>
          </a:p>
        </p:txBody>
      </p:sp>
      <p:sp>
        <p:nvSpPr>
          <p:cNvPr id="6" name="TextBox 5">
            <a:extLst>
              <a:ext uri="{FF2B5EF4-FFF2-40B4-BE49-F238E27FC236}">
                <a16:creationId xmlns:a16="http://schemas.microsoft.com/office/drawing/2014/main" id="{A82909C2-70B7-4598-A7CD-D7394BD55F96}"/>
              </a:ext>
            </a:extLst>
          </p:cNvPr>
          <p:cNvSpPr txBox="1"/>
          <p:nvPr/>
        </p:nvSpPr>
        <p:spPr>
          <a:xfrm>
            <a:off x="224941" y="1490008"/>
            <a:ext cx="5635107" cy="2123658"/>
          </a:xfrm>
          <a:prstGeom prst="rect">
            <a:avLst/>
          </a:prstGeom>
          <a:noFill/>
        </p:spPr>
        <p:txBody>
          <a:bodyPr wrap="square" rtlCol="0">
            <a:spAutoFit/>
          </a:bodyPr>
          <a:lstStyle/>
          <a:p>
            <a:r>
              <a:rPr lang="en-US" sz="1200" b="1"/>
              <a:t>Figure X. Microbial assembly of </a:t>
            </a:r>
            <a:r>
              <a:rPr lang="en-US" sz="1200" b="1" err="1"/>
              <a:t>rhizospheric</a:t>
            </a:r>
            <a:r>
              <a:rPr lang="en-US" sz="1200" b="1"/>
              <a:t> communities according to a neutral model [MAIN]. </a:t>
            </a:r>
            <a:r>
              <a:rPr lang="en-US" sz="1200"/>
              <a:t>Non-metric multi-dimensional scaling (NMDS) plot based on Bray-Curtis distances of </a:t>
            </a:r>
            <a:r>
              <a:rPr lang="en-US" sz="1200" err="1"/>
              <a:t>rhizospheric</a:t>
            </a:r>
            <a:r>
              <a:rPr lang="en-US" sz="1200"/>
              <a:t> communities for </a:t>
            </a:r>
            <a:r>
              <a:rPr lang="en-US" sz="1200" i="1"/>
              <a:t>A. thaliana </a:t>
            </a:r>
            <a:r>
              <a:rPr lang="en-US" sz="1200"/>
              <a:t>and </a:t>
            </a:r>
            <a:r>
              <a:rPr lang="en-US" sz="1200" i="1"/>
              <a:t>B. oleracea </a:t>
            </a:r>
            <a:r>
              <a:rPr lang="en-US" sz="1200" b="1"/>
              <a:t>(A-B)</a:t>
            </a:r>
            <a:r>
              <a:rPr lang="en-US" sz="1200"/>
              <a:t>.</a:t>
            </a:r>
            <a:r>
              <a:rPr lang="en-US" sz="1200" b="1"/>
              <a:t> </a:t>
            </a:r>
            <a:r>
              <a:rPr lang="en-US" sz="1200"/>
              <a:t>Neutral community model (NCM) fit for each stress treatment in both species </a:t>
            </a:r>
            <a:r>
              <a:rPr lang="en-US" sz="1200" b="1"/>
              <a:t>(C-D)</a:t>
            </a:r>
            <a:r>
              <a:rPr lang="en-US" sz="1200"/>
              <a:t>.</a:t>
            </a:r>
            <a:r>
              <a:rPr lang="en-US" sz="1200" b="1"/>
              <a:t> </a:t>
            </a:r>
            <a:r>
              <a:rPr lang="en-US" sz="1200"/>
              <a:t>Points are colored whether the occurred frequency per ASV in each of the stress treatments was above (teal), below (yellow) or as predicted (gray) according to the NCM. NMDS plot based on Bray-Curtis distances of the above-predicted subset of ASVs for both species </a:t>
            </a:r>
            <a:r>
              <a:rPr lang="en-US" sz="1200" b="1"/>
              <a:t>(D-E)</a:t>
            </a:r>
            <a:r>
              <a:rPr lang="en-US" sz="1200"/>
              <a:t>.</a:t>
            </a:r>
          </a:p>
          <a:p>
            <a:endParaRPr lang="en-US" sz="1200"/>
          </a:p>
          <a:p>
            <a:r>
              <a:rPr lang="en-US" sz="1200" i="1">
                <a:solidFill>
                  <a:srgbClr val="FF0000"/>
                </a:solidFill>
              </a:rPr>
              <a:t>[MA]: I still think this figure needs a bit of adjustment, specially the NCM fit plots, they seem as if the same plot was repeated 4 times.   </a:t>
            </a:r>
            <a:endParaRPr lang="nl-NL" sz="1200" i="1">
              <a:solidFill>
                <a:srgbClr val="FF0000"/>
              </a:solidFill>
            </a:endParaRPr>
          </a:p>
        </p:txBody>
      </p:sp>
      <p:pic>
        <p:nvPicPr>
          <p:cNvPr id="4" name="Graphic 3">
            <a:extLst>
              <a:ext uri="{FF2B5EF4-FFF2-40B4-BE49-F238E27FC236}">
                <a16:creationId xmlns:a16="http://schemas.microsoft.com/office/drawing/2014/main" id="{F96E270C-68CB-4CE2-B7D8-BB5EAA22CF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4367" y="0"/>
            <a:ext cx="5997633" cy="6858000"/>
          </a:xfrm>
          <a:prstGeom prst="rect">
            <a:avLst/>
          </a:prstGeom>
        </p:spPr>
      </p:pic>
      <p:sp>
        <p:nvSpPr>
          <p:cNvPr id="3" name="Rectangle 2">
            <a:extLst>
              <a:ext uri="{FF2B5EF4-FFF2-40B4-BE49-F238E27FC236}">
                <a16:creationId xmlns:a16="http://schemas.microsoft.com/office/drawing/2014/main" id="{EAF98B80-6330-AABF-0518-112747138FC9}"/>
              </a:ext>
            </a:extLst>
          </p:cNvPr>
          <p:cNvSpPr/>
          <p:nvPr/>
        </p:nvSpPr>
        <p:spPr>
          <a:xfrm rot="-2520000">
            <a:off x="5605462" y="3219450"/>
            <a:ext cx="6896100" cy="133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811AB88-CC34-6519-9C94-648EE309D52F}"/>
              </a:ext>
            </a:extLst>
          </p:cNvPr>
          <p:cNvSpPr/>
          <p:nvPr/>
        </p:nvSpPr>
        <p:spPr>
          <a:xfrm rot="2520000">
            <a:off x="5748337" y="3362325"/>
            <a:ext cx="6896100" cy="133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B7942F-F525-FA84-BCDA-E48181AF8D2D}"/>
              </a:ext>
            </a:extLst>
          </p:cNvPr>
          <p:cNvSpPr/>
          <p:nvPr/>
        </p:nvSpPr>
        <p:spPr>
          <a:xfrm>
            <a:off x="671512" y="4495800"/>
            <a:ext cx="4538662" cy="1524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Invalid result – the huge difference in clustering was caused by an artefact. New version of the content present in the 3 next slides (17-19)</a:t>
            </a:r>
            <a:endParaRPr lang="en-US" dirty="0"/>
          </a:p>
        </p:txBody>
      </p:sp>
      <p:sp>
        <p:nvSpPr>
          <p:cNvPr id="8" name="TextBox 7">
            <a:extLst>
              <a:ext uri="{FF2B5EF4-FFF2-40B4-BE49-F238E27FC236}">
                <a16:creationId xmlns:a16="http://schemas.microsoft.com/office/drawing/2014/main" id="{C749E5C7-89D8-6D21-C295-A41E17154C96}"/>
              </a:ext>
            </a:extLst>
          </p:cNvPr>
          <p:cNvSpPr txBox="1"/>
          <p:nvPr/>
        </p:nvSpPr>
        <p:spPr>
          <a:xfrm>
            <a:off x="953690" y="4854178"/>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304236691"/>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B4BE8B-3CBA-7E26-7CE8-2D3E41F470FF}"/>
              </a:ext>
            </a:extLst>
          </p:cNvPr>
          <p:cNvSpPr txBox="1"/>
          <p:nvPr/>
        </p:nvSpPr>
        <p:spPr>
          <a:xfrm>
            <a:off x="654873" y="800810"/>
            <a:ext cx="311631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ea typeface="+mn-lt"/>
                <a:cs typeface="+mn-lt"/>
              </a:rPr>
              <a:t>NeutralModel_Veen</a:t>
            </a:r>
            <a:r>
              <a:rPr lang="en-US" b="1" dirty="0"/>
              <a:t> [MAIN]. </a:t>
            </a:r>
            <a:r>
              <a:rPr lang="en-US" dirty="0"/>
              <a:t>Venn diagram indicating overlap of ASVs that were </a:t>
            </a:r>
            <a:r>
              <a:rPr lang="en-US" dirty="0" err="1"/>
              <a:t>classifiead</a:t>
            </a:r>
            <a:r>
              <a:rPr lang="en-US" dirty="0"/>
              <a:t> as above-expected in the neutral model in each treatment for</a:t>
            </a:r>
            <a:r>
              <a:rPr lang="en-US" b="1" dirty="0"/>
              <a:t> </a:t>
            </a:r>
            <a:r>
              <a:rPr lang="en-US" dirty="0" err="1"/>
              <a:t>for</a:t>
            </a:r>
            <a:r>
              <a:rPr lang="en-US" dirty="0"/>
              <a:t> </a:t>
            </a:r>
            <a:r>
              <a:rPr lang="en-US" i="1" dirty="0"/>
              <a:t>A. thaliana </a:t>
            </a:r>
            <a:r>
              <a:rPr lang="en-US" b="1" dirty="0"/>
              <a:t>(A) </a:t>
            </a:r>
            <a:r>
              <a:rPr lang="en-US" dirty="0"/>
              <a:t>and </a:t>
            </a:r>
            <a:r>
              <a:rPr lang="en-US" i="1" dirty="0"/>
              <a:t>B. oleracea </a:t>
            </a:r>
            <a:r>
              <a:rPr lang="en-US" dirty="0"/>
              <a:t>(</a:t>
            </a:r>
            <a:r>
              <a:rPr lang="en-US" b="1" dirty="0"/>
              <a:t>B).</a:t>
            </a:r>
            <a:r>
              <a:rPr lang="en-US" dirty="0"/>
              <a:t> The total number of ASVs in each </a:t>
            </a:r>
            <a:r>
              <a:rPr lang="en-US" dirty="0" err="1"/>
              <a:t>venn</a:t>
            </a:r>
            <a:r>
              <a:rPr lang="en-US" dirty="0"/>
              <a:t> section is displayed above the total percentage of ASVs in that section.</a:t>
            </a:r>
            <a:endParaRPr lang="en-US">
              <a:cs typeface="Calibri"/>
            </a:endParaRPr>
          </a:p>
        </p:txBody>
      </p:sp>
      <p:pic>
        <p:nvPicPr>
          <p:cNvPr id="6" name="Picture 6" descr="Diagram&#10;&#10;Description automatically generated">
            <a:extLst>
              <a:ext uri="{FF2B5EF4-FFF2-40B4-BE49-F238E27FC236}">
                <a16:creationId xmlns:a16="http://schemas.microsoft.com/office/drawing/2014/main" id="{D88200E1-DC99-6BC3-1493-284DADA422FA}"/>
              </a:ext>
            </a:extLst>
          </p:cNvPr>
          <p:cNvPicPr>
            <a:picLocks noChangeAspect="1"/>
          </p:cNvPicPr>
          <p:nvPr/>
        </p:nvPicPr>
        <p:blipFill rotWithShape="1">
          <a:blip r:embed="rId2"/>
          <a:srcRect l="7071" t="15380" r="23594" b="23100"/>
          <a:stretch/>
        </p:blipFill>
        <p:spPr>
          <a:xfrm>
            <a:off x="4242183" y="552904"/>
            <a:ext cx="7294723" cy="3641896"/>
          </a:xfrm>
          <a:prstGeom prst="rect">
            <a:avLst/>
          </a:prstGeom>
        </p:spPr>
      </p:pic>
    </p:spTree>
    <p:extLst>
      <p:ext uri="{BB962C8B-B14F-4D97-AF65-F5344CB8AC3E}">
        <p14:creationId xmlns:p14="http://schemas.microsoft.com/office/powerpoint/2010/main" val="3242042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descr="A picture containing timeline&#10;&#10;Description automatically generated">
            <a:extLst>
              <a:ext uri="{FF2B5EF4-FFF2-40B4-BE49-F238E27FC236}">
                <a16:creationId xmlns:a16="http://schemas.microsoft.com/office/drawing/2014/main" id="{8DDA7AF6-16C2-8CA1-5F59-E81E2A7AEBA5}"/>
              </a:ext>
            </a:extLst>
          </p:cNvPr>
          <p:cNvPicPr>
            <a:picLocks noChangeAspect="1"/>
          </p:cNvPicPr>
          <p:nvPr/>
        </p:nvPicPr>
        <p:blipFill>
          <a:blip r:embed="rId2"/>
          <a:stretch>
            <a:fillRect/>
          </a:stretch>
        </p:blipFill>
        <p:spPr>
          <a:xfrm>
            <a:off x="520262" y="342722"/>
            <a:ext cx="10993820" cy="3429355"/>
          </a:xfrm>
          <a:prstGeom prst="rect">
            <a:avLst/>
          </a:prstGeom>
        </p:spPr>
      </p:pic>
      <p:sp>
        <p:nvSpPr>
          <p:cNvPr id="10" name="TextBox 9">
            <a:extLst>
              <a:ext uri="{FF2B5EF4-FFF2-40B4-BE49-F238E27FC236}">
                <a16:creationId xmlns:a16="http://schemas.microsoft.com/office/drawing/2014/main" id="{A1D2EEA6-B3B9-756B-1C8A-F26937AFA65F}"/>
              </a:ext>
            </a:extLst>
          </p:cNvPr>
          <p:cNvSpPr txBox="1"/>
          <p:nvPr/>
        </p:nvSpPr>
        <p:spPr>
          <a:xfrm>
            <a:off x="318542" y="3901361"/>
            <a:ext cx="1007416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t>NeutralModels_scheme</a:t>
            </a:r>
            <a:r>
              <a:rPr lang="en-US" b="1" dirty="0"/>
              <a:t> [SUP]. </a:t>
            </a:r>
            <a:r>
              <a:rPr lang="en-US" dirty="0"/>
              <a:t>Scheme demonstrating microbial community data split, neutral classification, filtering and re-joining. The complete dataset refers to all treatment samples in a group of samples, such as rhizosphere of </a:t>
            </a:r>
            <a:r>
              <a:rPr lang="en-US" i="1" dirty="0"/>
              <a:t>A. thaliana</a:t>
            </a:r>
            <a:r>
              <a:rPr lang="en-US" dirty="0"/>
              <a:t>. This data was then partitioned by experimental treatments, and neutral community models are calculated independently for each partition. </a:t>
            </a:r>
            <a:r>
              <a:rPr lang="en-US" dirty="0">
                <a:ea typeface="+mn-lt"/>
                <a:cs typeface="+mn-lt"/>
              </a:rPr>
              <a:t>The complete dataset </a:t>
            </a:r>
            <a:r>
              <a:rPr lang="en-US" dirty="0"/>
              <a:t>was used as the metacommunity "pool", used as the source of ASVs in the neutral model. In each neutral model, every ASV is classified as "above-expected" (in red), "as expected" (in blue), or "below-expected" (in yellow), depending on the occupancy-abundance ratio and the migration parameter that is derived from the data. ASVs that were classified as "above-expected" in the neutral model of at least one treatment were kept in a new dataset of above-neutral ASVs. This new dataset was the input for alpha and beta diversity analysis of above-neutral ASVs.</a:t>
            </a:r>
            <a:endParaRPr lang="en-US" dirty="0">
              <a:cs typeface="Calibri"/>
            </a:endParaRPr>
          </a:p>
        </p:txBody>
      </p:sp>
    </p:spTree>
    <p:extLst>
      <p:ext uri="{BB962C8B-B14F-4D97-AF65-F5344CB8AC3E}">
        <p14:creationId xmlns:p14="http://schemas.microsoft.com/office/powerpoint/2010/main" val="1548333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A7A19A-6B29-2844-0E59-E8BF85074658}"/>
              </a:ext>
            </a:extLst>
          </p:cNvPr>
          <p:cNvSpPr txBox="1"/>
          <p:nvPr/>
        </p:nvSpPr>
        <p:spPr>
          <a:xfrm>
            <a:off x="155298" y="744101"/>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t>NeutralModel_ordinations_provisory_SUP</a:t>
            </a:r>
            <a:r>
              <a:rPr lang="en-US" b="1" dirty="0"/>
              <a:t>: </a:t>
            </a:r>
            <a:r>
              <a:rPr lang="en-US" dirty="0"/>
              <a:t>rhizosphere communities of </a:t>
            </a:r>
            <a:r>
              <a:rPr lang="en-US" dirty="0" err="1"/>
              <a:t>A.thaliana</a:t>
            </a:r>
            <a:r>
              <a:rPr lang="en-US" dirty="0"/>
              <a:t> and B. </a:t>
            </a:r>
            <a:r>
              <a:rPr lang="en-US" dirty="0" err="1"/>
              <a:t>oleraceae</a:t>
            </a:r>
            <a:r>
              <a:rPr lang="en-US" dirty="0"/>
              <a:t> in the full community and for above-neutral ASVs</a:t>
            </a:r>
            <a:endParaRPr lang="en-US" dirty="0">
              <a:cs typeface="Calibri"/>
            </a:endParaRPr>
          </a:p>
        </p:txBody>
      </p:sp>
      <p:pic>
        <p:nvPicPr>
          <p:cNvPr id="8" name="Picture 8" descr="Chart, diagram, radar chart&#10;&#10;Description automatically generated">
            <a:extLst>
              <a:ext uri="{FF2B5EF4-FFF2-40B4-BE49-F238E27FC236}">
                <a16:creationId xmlns:a16="http://schemas.microsoft.com/office/drawing/2014/main" id="{6A5204E4-9967-E0B4-CEB4-630660DF487D}"/>
              </a:ext>
            </a:extLst>
          </p:cNvPr>
          <p:cNvPicPr>
            <a:picLocks noChangeAspect="1"/>
          </p:cNvPicPr>
          <p:nvPr/>
        </p:nvPicPr>
        <p:blipFill>
          <a:blip r:embed="rId2"/>
          <a:stretch>
            <a:fillRect/>
          </a:stretch>
        </p:blipFill>
        <p:spPr>
          <a:xfrm>
            <a:off x="3046819" y="441877"/>
            <a:ext cx="9128641" cy="5726153"/>
          </a:xfrm>
          <a:prstGeom prst="rect">
            <a:avLst/>
          </a:prstGeom>
        </p:spPr>
      </p:pic>
      <p:sp>
        <p:nvSpPr>
          <p:cNvPr id="11" name="Rectangle 10">
            <a:extLst>
              <a:ext uri="{FF2B5EF4-FFF2-40B4-BE49-F238E27FC236}">
                <a16:creationId xmlns:a16="http://schemas.microsoft.com/office/drawing/2014/main" id="{CA05EB4D-CEFA-459F-19CF-1730EC8FBA13}"/>
              </a:ext>
            </a:extLst>
          </p:cNvPr>
          <p:cNvSpPr/>
          <p:nvPr/>
        </p:nvSpPr>
        <p:spPr>
          <a:xfrm>
            <a:off x="298132" y="3733800"/>
            <a:ext cx="2473642" cy="23164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This is a very provisory figure we could still discuss if we want to include or not. I had trouble saving the R object and </a:t>
            </a:r>
            <a:r>
              <a:rPr lang="en-US">
                <a:cs typeface="Calibri"/>
              </a:rPr>
              <a:t>did</a:t>
            </a:r>
            <a:r>
              <a:rPr lang="en-US" dirty="0">
                <a:cs typeface="Calibri"/>
              </a:rPr>
              <a:t> not export as .</a:t>
            </a:r>
            <a:r>
              <a:rPr lang="en-US" dirty="0" err="1">
                <a:cs typeface="Calibri"/>
              </a:rPr>
              <a:t>svg</a:t>
            </a:r>
            <a:endParaRPr lang="en-US" dirty="0">
              <a:cs typeface="Calibri"/>
            </a:endParaRPr>
          </a:p>
        </p:txBody>
      </p:sp>
    </p:spTree>
    <p:extLst>
      <p:ext uri="{BB962C8B-B14F-4D97-AF65-F5344CB8AC3E}">
        <p14:creationId xmlns:p14="http://schemas.microsoft.com/office/powerpoint/2010/main" val="4123049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501" y="406399"/>
            <a:ext cx="9372599" cy="4801314"/>
          </a:xfrm>
          <a:prstGeom prst="rect">
            <a:avLst/>
          </a:prstGeom>
          <a:noFill/>
        </p:spPr>
        <p:txBody>
          <a:bodyPr wrap="square" rtlCol="0">
            <a:spAutoFit/>
          </a:bodyPr>
          <a:lstStyle/>
          <a:p>
            <a:r>
              <a:rPr lang="en-US" b="1">
                <a:highlight>
                  <a:srgbClr val="FFFF00"/>
                </a:highlight>
              </a:rPr>
              <a:t>Introduction</a:t>
            </a:r>
          </a:p>
          <a:p>
            <a:pPr marL="285750" indent="-285750">
              <a:buFont typeface="Arial" pitchFamily="34" charset="0"/>
              <a:buChar char="•"/>
            </a:pPr>
            <a:endParaRPr lang="en-US"/>
          </a:p>
          <a:p>
            <a:pPr marL="285750" indent="-285750">
              <a:buFont typeface="Arial" pitchFamily="34" charset="0"/>
              <a:buChar char="•"/>
            </a:pPr>
            <a:r>
              <a:rPr lang="en-US"/>
              <a:t>Not started yet!</a:t>
            </a:r>
          </a:p>
          <a:p>
            <a:pPr marL="285750" indent="-285750">
              <a:buFont typeface="Arial" pitchFamily="34" charset="0"/>
              <a:buChar char="•"/>
            </a:pPr>
            <a:endParaRPr lang="en-US"/>
          </a:p>
          <a:p>
            <a:pPr marL="285750" indent="-285750">
              <a:buFont typeface="Arial" pitchFamily="34" charset="0"/>
              <a:buChar char="•"/>
            </a:pPr>
            <a:r>
              <a:rPr lang="en-US"/>
              <a:t>Give the basic overview of plant-insect-</a:t>
            </a:r>
            <a:r>
              <a:rPr lang="en-US" err="1"/>
              <a:t>mirobe</a:t>
            </a:r>
            <a:r>
              <a:rPr lang="en-US"/>
              <a:t> interaction</a:t>
            </a:r>
          </a:p>
          <a:p>
            <a:pPr marL="285750" indent="-285750">
              <a:buFont typeface="Arial" pitchFamily="34" charset="0"/>
              <a:buChar char="•"/>
            </a:pPr>
            <a:r>
              <a:rPr lang="en-US"/>
              <a:t>Frame it in the concept of the </a:t>
            </a:r>
            <a:r>
              <a:rPr lang="en-US" err="1"/>
              <a:t>holobiont</a:t>
            </a:r>
            <a:r>
              <a:rPr lang="en-US"/>
              <a:t>, groups of microbes</a:t>
            </a:r>
          </a:p>
          <a:p>
            <a:pPr marL="285750" indent="-285750">
              <a:buFont typeface="Arial" pitchFamily="34" charset="0"/>
              <a:buChar char="•"/>
            </a:pPr>
            <a:r>
              <a:rPr lang="en-US"/>
              <a:t>Show how the excess of information can hinder analysis and decisions (data deluge)</a:t>
            </a:r>
          </a:p>
          <a:p>
            <a:pPr marL="285750" indent="-285750">
              <a:buFont typeface="Arial" pitchFamily="34" charset="0"/>
              <a:buChar char="•"/>
            </a:pPr>
            <a:endParaRPr lang="en-US"/>
          </a:p>
          <a:p>
            <a:pPr marL="742950" lvl="1" indent="-285750">
              <a:buFont typeface="Arial" pitchFamily="34" charset="0"/>
              <a:buChar char="•"/>
            </a:pPr>
            <a:r>
              <a:rPr lang="en-US"/>
              <a:t>Maybe compare tools and targets of old microbiome research with new microbiome research because…</a:t>
            </a:r>
          </a:p>
          <a:p>
            <a:pPr marL="1200150" lvl="2" indent="-285750">
              <a:buFont typeface="Arial" pitchFamily="34" charset="0"/>
              <a:buChar char="•"/>
            </a:pPr>
            <a:r>
              <a:rPr lang="en-US"/>
              <a:t>Old methods (differential abundance, alpha/beta diversity) do not account for group of ASVs (like in RF or networks). </a:t>
            </a:r>
          </a:p>
          <a:p>
            <a:pPr marL="1200150" lvl="2" indent="-285750">
              <a:buFont typeface="Arial" pitchFamily="34" charset="0"/>
              <a:buChar char="•"/>
            </a:pPr>
            <a:r>
              <a:rPr lang="en-US"/>
              <a:t>Most references stop at differential abundance, while ASV prevalence in multiple samples, network degree, prediction importance can be largely independent of number of sequences</a:t>
            </a:r>
          </a:p>
          <a:p>
            <a:pPr marL="1200150" lvl="2" indent="-285750">
              <a:buFont typeface="Arial" pitchFamily="34" charset="0"/>
              <a:buChar char="•"/>
            </a:pPr>
            <a:r>
              <a:rPr lang="en-US"/>
              <a:t>Popularization of code-based analysis favors development of new pipelines</a:t>
            </a:r>
          </a:p>
          <a:p>
            <a:pPr marL="285750" indent="-285750">
              <a:buFont typeface="Arial" pitchFamily="34" charset="0"/>
              <a:buChar char="•"/>
            </a:pPr>
            <a:endParaRPr lang="en-US"/>
          </a:p>
        </p:txBody>
      </p:sp>
    </p:spTree>
    <p:extLst>
      <p:ext uri="{BB962C8B-B14F-4D97-AF65-F5344CB8AC3E}">
        <p14:creationId xmlns:p14="http://schemas.microsoft.com/office/powerpoint/2010/main" val="330666143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6C7030-F327-975C-B326-8A5426395F54}"/>
              </a:ext>
            </a:extLst>
          </p:cNvPr>
          <p:cNvSpPr txBox="1"/>
          <p:nvPr/>
        </p:nvSpPr>
        <p:spPr>
          <a:xfrm>
            <a:off x="286931" y="4066189"/>
            <a:ext cx="109856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NeutralModel_100_permanovas_histogram: </a:t>
            </a:r>
            <a:r>
              <a:rPr lang="en-US" dirty="0">
                <a:ea typeface="+mn-lt"/>
                <a:cs typeface="+mn-lt"/>
              </a:rPr>
              <a:t>Stress treatment p values (A), R2 values (B), and F values (C) in</a:t>
            </a:r>
            <a:r>
              <a:rPr lang="en-US" dirty="0"/>
              <a:t> different PERMANOVAs. Values from the complete dataset are shown in dotted lines, values from the above-neutral ASV subset are shown in dashed lines, and the 100 PERMANOVAs calculated with randomly picked ASVs are shown as histograms. The number of random ASVs picked from each treatment was equal to the number of ASVs classified as above expected by the neutral model in each treatment. </a:t>
            </a:r>
            <a:endParaRPr lang="en-US">
              <a:cs typeface="Calibri"/>
            </a:endParaRPr>
          </a:p>
        </p:txBody>
      </p:sp>
      <p:pic>
        <p:nvPicPr>
          <p:cNvPr id="3" name="Picture 3" descr="Chart, histogram&#10;&#10;Description automatically generated">
            <a:extLst>
              <a:ext uri="{FF2B5EF4-FFF2-40B4-BE49-F238E27FC236}">
                <a16:creationId xmlns:a16="http://schemas.microsoft.com/office/drawing/2014/main" id="{6F7FF7F8-C772-803C-A610-A55CD2D71682}"/>
              </a:ext>
            </a:extLst>
          </p:cNvPr>
          <p:cNvPicPr>
            <a:picLocks noChangeAspect="1"/>
          </p:cNvPicPr>
          <p:nvPr/>
        </p:nvPicPr>
        <p:blipFill>
          <a:blip r:embed="rId2"/>
          <a:stretch>
            <a:fillRect/>
          </a:stretch>
        </p:blipFill>
        <p:spPr>
          <a:xfrm>
            <a:off x="178676" y="55179"/>
            <a:ext cx="11172496" cy="3725917"/>
          </a:xfrm>
          <a:prstGeom prst="rect">
            <a:avLst/>
          </a:prstGeom>
        </p:spPr>
      </p:pic>
    </p:spTree>
    <p:extLst>
      <p:ext uri="{BB962C8B-B14F-4D97-AF65-F5344CB8AC3E}">
        <p14:creationId xmlns:p14="http://schemas.microsoft.com/office/powerpoint/2010/main" val="2287474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997162-BC7C-443C-9FB5-55FC52CC8CBD}"/>
              </a:ext>
            </a:extLst>
          </p:cNvPr>
          <p:cNvSpPr/>
          <p:nvPr/>
        </p:nvSpPr>
        <p:spPr>
          <a:xfrm>
            <a:off x="0" y="0"/>
            <a:ext cx="10960100" cy="830997"/>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	2 tables, PERMANOVA table and pairwise comparisons [2 SUP]</a:t>
            </a:r>
          </a:p>
          <a:p>
            <a:pPr lvl="1"/>
            <a:endParaRPr lang="en-US" sz="1200"/>
          </a:p>
        </p:txBody>
      </p:sp>
      <p:sp>
        <p:nvSpPr>
          <p:cNvPr id="6" name="TextBox 5">
            <a:extLst>
              <a:ext uri="{FF2B5EF4-FFF2-40B4-BE49-F238E27FC236}">
                <a16:creationId xmlns:a16="http://schemas.microsoft.com/office/drawing/2014/main" id="{045254E5-225A-4A41-945A-2CF8786B147E}"/>
              </a:ext>
            </a:extLst>
          </p:cNvPr>
          <p:cNvSpPr txBox="1"/>
          <p:nvPr/>
        </p:nvSpPr>
        <p:spPr>
          <a:xfrm>
            <a:off x="1763087" y="687224"/>
            <a:ext cx="7440984" cy="400110"/>
          </a:xfrm>
          <a:prstGeom prst="rect">
            <a:avLst/>
          </a:prstGeom>
          <a:noFill/>
        </p:spPr>
        <p:txBody>
          <a:bodyPr wrap="square" lIns="91440" tIns="45720" rIns="91440" bIns="45720" anchor="t">
            <a:spAutoFit/>
          </a:bodyPr>
          <a:lstStyle/>
          <a:p>
            <a:r>
              <a:rPr lang="en-US" sz="1000" dirty="0" err="1">
                <a:effectLst/>
                <a:ea typeface="+mn-lt"/>
                <a:cs typeface="+mn-lt"/>
              </a:rPr>
              <a:t>Table_Permanovas_above_neutral</a:t>
            </a:r>
            <a:r>
              <a:rPr lang="en-US" sz="1000" dirty="0">
                <a:effectLst/>
                <a:ea typeface="+mn-lt"/>
                <a:cs typeface="+mn-lt"/>
              </a:rPr>
              <a:t>:</a:t>
            </a:r>
            <a:r>
              <a:rPr lang="en-US" sz="1000" dirty="0">
                <a:ea typeface="+mn-lt"/>
                <a:cs typeface="+mn-lt"/>
              </a:rPr>
              <a:t> </a:t>
            </a:r>
            <a:r>
              <a:rPr lang="en-US" sz="1000" dirty="0">
                <a:effectLst/>
                <a:ea typeface="+mn-lt"/>
                <a:cs typeface="+mn-lt"/>
              </a:rPr>
              <a:t>PERMANOVA </a:t>
            </a:r>
            <a:r>
              <a:rPr lang="en-US" sz="1000" dirty="0">
                <a:ea typeface="+mn-lt"/>
                <a:cs typeface="+mn-lt"/>
              </a:rPr>
              <a:t>table </a:t>
            </a:r>
            <a:r>
              <a:rPr lang="en-US" sz="1000" dirty="0">
                <a:effectLst/>
                <a:ea typeface="+mn-lt"/>
                <a:cs typeface="+mn-lt"/>
              </a:rPr>
              <a:t>of community composition </a:t>
            </a:r>
            <a:r>
              <a:rPr lang="en-US" sz="1000" dirty="0">
                <a:ea typeface="+mn-lt"/>
                <a:cs typeface="+mn-lt"/>
              </a:rPr>
              <a:t>including only </a:t>
            </a:r>
            <a:r>
              <a:rPr lang="en-US" sz="1000" dirty="0">
                <a:effectLst/>
                <a:ea typeface="+mn-lt"/>
                <a:cs typeface="+mn-lt"/>
              </a:rPr>
              <a:t>the ASVs </a:t>
            </a:r>
            <a:r>
              <a:rPr lang="en-US" sz="1000" dirty="0">
                <a:ea typeface="+mn-lt"/>
                <a:cs typeface="+mn-lt"/>
              </a:rPr>
              <a:t>classified as above-neutral in at least one treatment. </a:t>
            </a:r>
            <a:r>
              <a:rPr lang="en-US" sz="1000" dirty="0" err="1">
                <a:ea typeface="+mn-lt"/>
                <a:cs typeface="+mn-lt"/>
              </a:rPr>
              <a:t>SumOfSqs</a:t>
            </a:r>
            <a:r>
              <a:rPr lang="en-US" sz="1000" dirty="0">
                <a:ea typeface="+mn-lt"/>
                <a:cs typeface="+mn-lt"/>
              </a:rPr>
              <a:t> = Sum </a:t>
            </a:r>
            <a:r>
              <a:rPr lang="en-US" sz="1000" dirty="0">
                <a:effectLst/>
                <a:ea typeface="+mn-lt"/>
                <a:cs typeface="+mn-lt"/>
              </a:rPr>
              <a:t>of </a:t>
            </a:r>
            <a:r>
              <a:rPr lang="en-US" sz="1000" dirty="0">
                <a:ea typeface="+mn-lt"/>
                <a:cs typeface="+mn-lt"/>
              </a:rPr>
              <a:t>Squares, R2 </a:t>
            </a:r>
            <a:r>
              <a:rPr lang="en-US" sz="1000" dirty="0">
                <a:effectLst/>
                <a:ea typeface="+mn-lt"/>
                <a:cs typeface="+mn-lt"/>
              </a:rPr>
              <a:t>= </a:t>
            </a:r>
            <a:r>
              <a:rPr lang="en-US" sz="1000" dirty="0">
                <a:ea typeface="+mn-lt"/>
                <a:cs typeface="+mn-lt"/>
              </a:rPr>
              <a:t>explained variance</a:t>
            </a:r>
            <a:r>
              <a:rPr lang="en-US" sz="1000" dirty="0">
                <a:effectLst/>
                <a:ea typeface="+mn-lt"/>
                <a:cs typeface="+mn-lt"/>
              </a:rPr>
              <a:t>, </a:t>
            </a:r>
            <a:r>
              <a:rPr lang="en-US" sz="1000" dirty="0" err="1">
                <a:ea typeface="+mn-lt"/>
                <a:cs typeface="+mn-lt"/>
              </a:rPr>
              <a:t>Df</a:t>
            </a:r>
            <a:r>
              <a:rPr lang="en-US" sz="1000" dirty="0">
                <a:ea typeface="+mn-lt"/>
                <a:cs typeface="+mn-lt"/>
              </a:rPr>
              <a:t> </a:t>
            </a:r>
            <a:r>
              <a:rPr lang="en-US" sz="1000" dirty="0">
                <a:effectLst/>
                <a:ea typeface="+mn-lt"/>
                <a:cs typeface="+mn-lt"/>
              </a:rPr>
              <a:t>= </a:t>
            </a:r>
            <a:r>
              <a:rPr lang="en-US" sz="1000" dirty="0">
                <a:ea typeface="+mn-lt"/>
                <a:cs typeface="+mn-lt"/>
              </a:rPr>
              <a:t>degrees of freedom, asterisks indicate significant differences</a:t>
            </a:r>
          </a:p>
        </p:txBody>
      </p:sp>
      <p:sp>
        <p:nvSpPr>
          <p:cNvPr id="10" name="TextBox 9">
            <a:extLst>
              <a:ext uri="{FF2B5EF4-FFF2-40B4-BE49-F238E27FC236}">
                <a16:creationId xmlns:a16="http://schemas.microsoft.com/office/drawing/2014/main" id="{22EE102D-079C-410C-9C9D-10EB294562A0}"/>
              </a:ext>
            </a:extLst>
          </p:cNvPr>
          <p:cNvSpPr txBox="1"/>
          <p:nvPr/>
        </p:nvSpPr>
        <p:spPr>
          <a:xfrm>
            <a:off x="913989" y="3619910"/>
            <a:ext cx="10773698" cy="258917"/>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SUP_Pairwise_permanova_table_neutral</a:t>
            </a:r>
            <a:r>
              <a:rPr lang="en-US" sz="1000">
                <a:effectLst/>
                <a:latin typeface="Calibri" panose="020F0502020204030204" pitchFamily="34" charset="0"/>
                <a:ea typeface="Calibri" panose="020F0502020204030204" pitchFamily="34" charset="0"/>
                <a:cs typeface="Times New Roman" panose="02020603050405020304" pitchFamily="18" charset="0"/>
              </a:rPr>
              <a:t>: Pairwise comparisons of above-neutral microbial sub-community compositions in each data partition (based on </a:t>
            </a:r>
            <a:r>
              <a:rPr lang="en-US" sz="1000" err="1">
                <a:effectLst/>
                <a:latin typeface="Calibri" panose="020F0502020204030204" pitchFamily="34" charset="0"/>
                <a:ea typeface="Calibri" panose="020F0502020204030204" pitchFamily="34" charset="0"/>
                <a:cs typeface="Times New Roman" panose="02020603050405020304" pitchFamily="18" charset="0"/>
              </a:rPr>
              <a:t>adonis.pair</a:t>
            </a:r>
            <a:r>
              <a:rPr lang="en-US" sz="1000">
                <a:effectLst/>
                <a:latin typeface="Calibri" panose="020F0502020204030204" pitchFamily="34" charset="0"/>
                <a:ea typeface="Calibri" panose="020F0502020204030204" pitchFamily="34" charset="0"/>
                <a:cs typeface="Times New Roman" panose="02020603050405020304" pitchFamily="18" charset="0"/>
              </a:rPr>
              <a:t> function of the </a:t>
            </a:r>
            <a:r>
              <a:rPr lang="en-US" sz="1000" err="1">
                <a:effectLst/>
                <a:latin typeface="Calibri" panose="020F0502020204030204" pitchFamily="34" charset="0"/>
                <a:ea typeface="Calibri" panose="020F0502020204030204" pitchFamily="34" charset="0"/>
                <a:cs typeface="Times New Roman" panose="02020603050405020304" pitchFamily="18" charset="0"/>
              </a:rPr>
              <a:t>EcolUtils</a:t>
            </a:r>
            <a:r>
              <a:rPr lang="en-US" sz="1000">
                <a:effectLst/>
                <a:latin typeface="Calibri" panose="020F0502020204030204" pitchFamily="34" charset="0"/>
                <a:ea typeface="Calibri" panose="020F0502020204030204" pitchFamily="34" charset="0"/>
                <a:cs typeface="Times New Roman" panose="02020603050405020304" pitchFamily="18" charset="0"/>
              </a:rPr>
              <a:t> R package).</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3A3F77E-0075-A3F2-7680-ECD939A33945}"/>
              </a:ext>
            </a:extLst>
          </p:cNvPr>
          <p:cNvGraphicFramePr>
            <a:graphicFrameLocks noGrp="1"/>
          </p:cNvGraphicFramePr>
          <p:nvPr>
            <p:extLst>
              <p:ext uri="{D42A27DB-BD31-4B8C-83A1-F6EECF244321}">
                <p14:modId xmlns:p14="http://schemas.microsoft.com/office/powerpoint/2010/main" val="2340569088"/>
              </p:ext>
            </p:extLst>
          </p:nvPr>
        </p:nvGraphicFramePr>
        <p:xfrm>
          <a:off x="951185" y="1192926"/>
          <a:ext cx="10201932" cy="2257316"/>
        </p:xfrm>
        <a:graphic>
          <a:graphicData uri="http://schemas.openxmlformats.org/drawingml/2006/table">
            <a:tbl>
              <a:tblPr firstRow="1" bandRow="1">
                <a:tableStyleId>{9D7B26C5-4107-4FEC-AEDC-1716B250A1EF}</a:tableStyleId>
              </a:tblPr>
              <a:tblGrid>
                <a:gridCol w="1133548">
                  <a:extLst>
                    <a:ext uri="{9D8B030D-6E8A-4147-A177-3AD203B41FA5}">
                      <a16:colId xmlns:a16="http://schemas.microsoft.com/office/drawing/2014/main" val="199031216"/>
                    </a:ext>
                  </a:extLst>
                </a:gridCol>
                <a:gridCol w="1133548">
                  <a:extLst>
                    <a:ext uri="{9D8B030D-6E8A-4147-A177-3AD203B41FA5}">
                      <a16:colId xmlns:a16="http://schemas.microsoft.com/office/drawing/2014/main" val="3133494867"/>
                    </a:ext>
                  </a:extLst>
                </a:gridCol>
                <a:gridCol w="1133548">
                  <a:extLst>
                    <a:ext uri="{9D8B030D-6E8A-4147-A177-3AD203B41FA5}">
                      <a16:colId xmlns:a16="http://schemas.microsoft.com/office/drawing/2014/main" val="4119765407"/>
                    </a:ext>
                  </a:extLst>
                </a:gridCol>
                <a:gridCol w="1133548">
                  <a:extLst>
                    <a:ext uri="{9D8B030D-6E8A-4147-A177-3AD203B41FA5}">
                      <a16:colId xmlns:a16="http://schemas.microsoft.com/office/drawing/2014/main" val="27335950"/>
                    </a:ext>
                  </a:extLst>
                </a:gridCol>
                <a:gridCol w="1133548">
                  <a:extLst>
                    <a:ext uri="{9D8B030D-6E8A-4147-A177-3AD203B41FA5}">
                      <a16:colId xmlns:a16="http://schemas.microsoft.com/office/drawing/2014/main" val="436869689"/>
                    </a:ext>
                  </a:extLst>
                </a:gridCol>
                <a:gridCol w="1133548">
                  <a:extLst>
                    <a:ext uri="{9D8B030D-6E8A-4147-A177-3AD203B41FA5}">
                      <a16:colId xmlns:a16="http://schemas.microsoft.com/office/drawing/2014/main" val="2198422416"/>
                    </a:ext>
                  </a:extLst>
                </a:gridCol>
                <a:gridCol w="1133548">
                  <a:extLst>
                    <a:ext uri="{9D8B030D-6E8A-4147-A177-3AD203B41FA5}">
                      <a16:colId xmlns:a16="http://schemas.microsoft.com/office/drawing/2014/main" val="388662184"/>
                    </a:ext>
                  </a:extLst>
                </a:gridCol>
                <a:gridCol w="1133548">
                  <a:extLst>
                    <a:ext uri="{9D8B030D-6E8A-4147-A177-3AD203B41FA5}">
                      <a16:colId xmlns:a16="http://schemas.microsoft.com/office/drawing/2014/main" val="2290288229"/>
                    </a:ext>
                  </a:extLst>
                </a:gridCol>
                <a:gridCol w="1133548">
                  <a:extLst>
                    <a:ext uri="{9D8B030D-6E8A-4147-A177-3AD203B41FA5}">
                      <a16:colId xmlns:a16="http://schemas.microsoft.com/office/drawing/2014/main" val="4139585919"/>
                    </a:ext>
                  </a:extLst>
                </a:gridCol>
              </a:tblGrid>
              <a:tr h="190315">
                <a:tc>
                  <a:txBody>
                    <a:bodyPr/>
                    <a:lstStyle/>
                    <a:p>
                      <a:pPr rtl="0" fontAlgn="base"/>
                      <a:r>
                        <a:rPr lang="en-US" sz="800" dirty="0">
                          <a:effectLst/>
                        </a:rPr>
                        <a:t>Plant species </a:t>
                      </a:r>
                    </a:p>
                  </a:txBody>
                  <a:tcPr/>
                </a:tc>
                <a:tc>
                  <a:txBody>
                    <a:bodyPr/>
                    <a:lstStyle/>
                    <a:p>
                      <a:pPr rtl="0" fontAlgn="base"/>
                      <a:r>
                        <a:rPr lang="en-US" sz="800" dirty="0">
                          <a:effectLst/>
                        </a:rPr>
                        <a:t>Sample type </a:t>
                      </a:r>
                    </a:p>
                  </a:txBody>
                  <a:tcPr/>
                </a:tc>
                <a:tc>
                  <a:txBody>
                    <a:bodyPr/>
                    <a:lstStyle/>
                    <a:p>
                      <a:pPr rtl="0" fontAlgn="base"/>
                      <a:r>
                        <a:rPr lang="en-US" sz="800" dirty="0">
                          <a:effectLst/>
                        </a:rPr>
                        <a:t>Effect </a:t>
                      </a:r>
                    </a:p>
                  </a:txBody>
                  <a:tcPr/>
                </a:tc>
                <a:tc>
                  <a:txBody>
                    <a:bodyPr/>
                    <a:lstStyle/>
                    <a:p>
                      <a:pPr rtl="0" fontAlgn="base"/>
                      <a:r>
                        <a:rPr lang="en-US" sz="800" dirty="0" err="1">
                          <a:effectLst/>
                        </a:rPr>
                        <a:t>Df</a:t>
                      </a:r>
                      <a:r>
                        <a:rPr lang="en-US" sz="800" dirty="0">
                          <a:effectLst/>
                        </a:rPr>
                        <a:t> </a:t>
                      </a:r>
                    </a:p>
                  </a:txBody>
                  <a:tcPr/>
                </a:tc>
                <a:tc>
                  <a:txBody>
                    <a:bodyPr/>
                    <a:lstStyle/>
                    <a:p>
                      <a:pPr rtl="0" fontAlgn="base"/>
                      <a:r>
                        <a:rPr lang="en-US" sz="800" dirty="0" err="1">
                          <a:effectLst/>
                        </a:rPr>
                        <a:t>SumOfSqs</a:t>
                      </a:r>
                      <a:r>
                        <a:rPr lang="en-US" sz="800" dirty="0">
                          <a:effectLst/>
                        </a:rPr>
                        <a:t> </a:t>
                      </a:r>
                    </a:p>
                  </a:txBody>
                  <a:tcPr/>
                </a:tc>
                <a:tc>
                  <a:txBody>
                    <a:bodyPr/>
                    <a:lstStyle/>
                    <a:p>
                      <a:pPr rtl="0" fontAlgn="base"/>
                      <a:r>
                        <a:rPr lang="en-US" sz="800" dirty="0">
                          <a:effectLst/>
                        </a:rPr>
                        <a:t>R2 </a:t>
                      </a:r>
                    </a:p>
                  </a:txBody>
                  <a:tcPr/>
                </a:tc>
                <a:tc>
                  <a:txBody>
                    <a:bodyPr/>
                    <a:lstStyle/>
                    <a:p>
                      <a:pPr rtl="0" fontAlgn="base"/>
                      <a:r>
                        <a:rPr lang="en-US" sz="800" dirty="0">
                          <a:effectLst/>
                        </a:rPr>
                        <a:t>F value </a:t>
                      </a:r>
                    </a:p>
                  </a:txBody>
                  <a:tcPr/>
                </a:tc>
                <a:tc>
                  <a:txBody>
                    <a:bodyPr/>
                    <a:lstStyle/>
                    <a:p>
                      <a:pPr rtl="0" fontAlgn="base"/>
                      <a:r>
                        <a:rPr lang="en-US" sz="800" dirty="0">
                          <a:effectLst/>
                        </a:rPr>
                        <a:t>P value </a:t>
                      </a:r>
                    </a:p>
                  </a:txBody>
                  <a:tcPr/>
                </a:tc>
                <a:tc>
                  <a:txBody>
                    <a:bodyPr/>
                    <a:lstStyle/>
                    <a:p>
                      <a:pPr rtl="0" fontAlgn="base"/>
                      <a:endParaRPr lang="en-US" sz="800" dirty="0">
                        <a:effectLst/>
                      </a:endParaRPr>
                    </a:p>
                  </a:txBody>
                  <a:tcPr/>
                </a:tc>
                <a:extLst>
                  <a:ext uri="{0D108BD9-81ED-4DB2-BD59-A6C34878D82A}">
                    <a16:rowId xmlns:a16="http://schemas.microsoft.com/office/drawing/2014/main" val="3263998716"/>
                  </a:ext>
                </a:extLst>
              </a:tr>
              <a:tr h="229498">
                <a:tc>
                  <a:txBody>
                    <a:bodyPr/>
                    <a:lstStyle/>
                    <a:p>
                      <a:pPr rtl="0" fontAlgn="base"/>
                      <a:r>
                        <a:rPr lang="en-US" sz="800" dirty="0">
                          <a:effectLst/>
                        </a:rPr>
                        <a:t>A. thaliana </a:t>
                      </a:r>
                    </a:p>
                  </a:txBody>
                  <a:tcPr/>
                </a:tc>
                <a:tc>
                  <a:txBody>
                    <a:bodyPr/>
                    <a:lstStyle/>
                    <a:p>
                      <a:pPr rtl="0" fontAlgn="base"/>
                      <a:r>
                        <a:rPr lang="en-US" sz="800" dirty="0">
                          <a:effectLst/>
                        </a:rPr>
                        <a:t>Rhizosphere </a:t>
                      </a:r>
                      <a:endParaRPr lang="en-US" dirty="0"/>
                    </a:p>
                  </a:txBody>
                  <a:tcPr/>
                </a:tc>
                <a:tc>
                  <a:txBody>
                    <a:bodyPr/>
                    <a:lstStyle/>
                    <a:p>
                      <a:pPr rtl="0" fontAlgn="base"/>
                      <a:r>
                        <a:rPr lang="en-US" sz="800" dirty="0">
                          <a:effectLst/>
                        </a:rPr>
                        <a:t>Stress treatment </a:t>
                      </a:r>
                      <a:endParaRPr lang="en-US" dirty="0"/>
                    </a:p>
                  </a:txBody>
                  <a:tcPr/>
                </a:tc>
                <a:tc>
                  <a:txBody>
                    <a:bodyPr/>
                    <a:lstStyle/>
                    <a:p>
                      <a:pPr algn="r" rtl="0" fontAlgn="base"/>
                      <a:r>
                        <a:rPr lang="en-US" sz="800" dirty="0">
                          <a:effectLst/>
                        </a:rPr>
                        <a:t>3 </a:t>
                      </a:r>
                      <a:endParaRPr lang="en-US" dirty="0"/>
                    </a:p>
                  </a:txBody>
                  <a:tcPr/>
                </a:tc>
                <a:tc>
                  <a:txBody>
                    <a:bodyPr/>
                    <a:lstStyle/>
                    <a:p>
                      <a:pPr rtl="0" fontAlgn="base"/>
                      <a:r>
                        <a:rPr lang="en-US" sz="900" dirty="0">
                          <a:effectLst/>
                        </a:rPr>
                        <a:t>0.11377 </a:t>
                      </a:r>
                      <a:endParaRPr lang="en-US" dirty="0"/>
                    </a:p>
                  </a:txBody>
                  <a:tcPr/>
                </a:tc>
                <a:tc>
                  <a:txBody>
                    <a:bodyPr/>
                    <a:lstStyle/>
                    <a:p>
                      <a:pPr rtl="0" fontAlgn="base"/>
                      <a:r>
                        <a:rPr lang="en-US" sz="900" dirty="0">
                          <a:effectLst/>
                        </a:rPr>
                        <a:t>0.22789 </a:t>
                      </a:r>
                      <a:endParaRPr lang="en-US" dirty="0"/>
                    </a:p>
                  </a:txBody>
                  <a:tcPr/>
                </a:tc>
                <a:tc>
                  <a:txBody>
                    <a:bodyPr/>
                    <a:lstStyle/>
                    <a:p>
                      <a:pPr rtl="0" fontAlgn="base"/>
                      <a:r>
                        <a:rPr lang="en-US" sz="900" dirty="0">
                          <a:effectLst/>
                        </a:rPr>
                        <a:t>2.1067 </a:t>
                      </a:r>
                      <a:endParaRPr lang="en-US" dirty="0"/>
                    </a:p>
                  </a:txBody>
                  <a:tcPr/>
                </a:tc>
                <a:tc>
                  <a:txBody>
                    <a:bodyPr/>
                    <a:lstStyle/>
                    <a:p>
                      <a:pPr rtl="0" fontAlgn="base"/>
                      <a:r>
                        <a:rPr lang="en-US" sz="900" dirty="0">
                          <a:effectLst/>
                        </a:rPr>
                        <a:t>1.00E-04 </a:t>
                      </a:r>
                      <a:endParaRPr lang="en-US" dirty="0"/>
                    </a:p>
                  </a:txBody>
                  <a:tcPr/>
                </a:tc>
                <a:tc>
                  <a:txBody>
                    <a:bodyPr/>
                    <a:lstStyle/>
                    <a:p>
                      <a:pPr rtl="0" fontAlgn="base"/>
                      <a:r>
                        <a:rPr lang="en-US" sz="800" dirty="0">
                          <a:effectLst/>
                        </a:rPr>
                        <a:t>** </a:t>
                      </a:r>
                      <a:endParaRPr lang="en-US" dirty="0"/>
                    </a:p>
                  </a:txBody>
                  <a:tcPr/>
                </a:tc>
                <a:extLst>
                  <a:ext uri="{0D108BD9-81ED-4DB2-BD59-A6C34878D82A}">
                    <a16:rowId xmlns:a16="http://schemas.microsoft.com/office/drawing/2014/main" val="3531423111"/>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Block </a:t>
                      </a:r>
                      <a:endParaRPr lang="en-US" dirty="0"/>
                    </a:p>
                  </a:txBody>
                  <a:tcPr/>
                </a:tc>
                <a:tc>
                  <a:txBody>
                    <a:bodyPr/>
                    <a:lstStyle/>
                    <a:p>
                      <a:pPr algn="r" rtl="0" fontAlgn="base"/>
                      <a:r>
                        <a:rPr lang="en-US" sz="800" dirty="0">
                          <a:effectLst/>
                        </a:rPr>
                        <a:t>5 </a:t>
                      </a:r>
                      <a:endParaRPr lang="en-US" dirty="0"/>
                    </a:p>
                  </a:txBody>
                  <a:tcPr/>
                </a:tc>
                <a:tc>
                  <a:txBody>
                    <a:bodyPr/>
                    <a:lstStyle/>
                    <a:p>
                      <a:pPr rtl="0" fontAlgn="base"/>
                      <a:r>
                        <a:rPr lang="en-US" sz="900" dirty="0">
                          <a:effectLst/>
                        </a:rPr>
                        <a:t>0.11544 </a:t>
                      </a:r>
                      <a:endParaRPr lang="en-US" dirty="0"/>
                    </a:p>
                  </a:txBody>
                  <a:tcPr/>
                </a:tc>
                <a:tc>
                  <a:txBody>
                    <a:bodyPr/>
                    <a:lstStyle/>
                    <a:p>
                      <a:pPr rtl="0" fontAlgn="base"/>
                      <a:r>
                        <a:rPr lang="en-US" sz="900" dirty="0">
                          <a:effectLst/>
                        </a:rPr>
                        <a:t>0.23123 </a:t>
                      </a:r>
                      <a:endParaRPr lang="en-US" dirty="0"/>
                    </a:p>
                  </a:txBody>
                  <a:tcPr/>
                </a:tc>
                <a:tc>
                  <a:txBody>
                    <a:bodyPr/>
                    <a:lstStyle/>
                    <a:p>
                      <a:pPr rtl="0" fontAlgn="base"/>
                      <a:r>
                        <a:rPr lang="en-US" sz="900" dirty="0">
                          <a:effectLst/>
                        </a:rPr>
                        <a:t>1.2826 </a:t>
                      </a:r>
                      <a:endParaRPr lang="en-US" dirty="0"/>
                    </a:p>
                  </a:txBody>
                  <a:tcPr/>
                </a:tc>
                <a:tc>
                  <a:txBody>
                    <a:bodyPr/>
                    <a:lstStyle/>
                    <a:p>
                      <a:pPr rtl="0" fontAlgn="base"/>
                      <a:r>
                        <a:rPr lang="en-US" sz="900" dirty="0">
                          <a:effectLst/>
                        </a:rPr>
                        <a:t>1.00E-04 </a:t>
                      </a:r>
                      <a:endParaRPr lang="en-US" dirty="0"/>
                    </a:p>
                  </a:txBody>
                  <a:tcPr/>
                </a:tc>
                <a:tc>
                  <a:txBody>
                    <a:bodyPr/>
                    <a:lstStyle/>
                    <a:p>
                      <a:pPr rtl="0" fontAlgn="base"/>
                      <a:r>
                        <a:rPr lang="en-US" sz="800" dirty="0">
                          <a:effectLst/>
                        </a:rPr>
                        <a:t>** </a:t>
                      </a:r>
                      <a:endParaRPr lang="en-US" dirty="0"/>
                    </a:p>
                  </a:txBody>
                  <a:tcPr/>
                </a:tc>
                <a:extLst>
                  <a:ext uri="{0D108BD9-81ED-4DB2-BD59-A6C34878D82A}">
                    <a16:rowId xmlns:a16="http://schemas.microsoft.com/office/drawing/2014/main" val="4273356434"/>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Residual </a:t>
                      </a:r>
                      <a:endParaRPr lang="en-US" dirty="0"/>
                    </a:p>
                  </a:txBody>
                  <a:tcPr/>
                </a:tc>
                <a:tc>
                  <a:txBody>
                    <a:bodyPr/>
                    <a:lstStyle/>
                    <a:p>
                      <a:pPr algn="r" rtl="0" fontAlgn="base"/>
                      <a:r>
                        <a:rPr lang="en-US" sz="800" dirty="0">
                          <a:effectLst/>
                        </a:rPr>
                        <a:t>13 </a:t>
                      </a:r>
                      <a:endParaRPr lang="en-US" dirty="0"/>
                    </a:p>
                  </a:txBody>
                  <a:tcPr/>
                </a:tc>
                <a:tc>
                  <a:txBody>
                    <a:bodyPr/>
                    <a:lstStyle/>
                    <a:p>
                      <a:pPr rtl="0" fontAlgn="base"/>
                      <a:r>
                        <a:rPr lang="en-US" sz="900" dirty="0">
                          <a:effectLst/>
                        </a:rPr>
                        <a:t>0.27001 </a:t>
                      </a:r>
                      <a:endParaRPr lang="en-US" dirty="0"/>
                    </a:p>
                  </a:txBody>
                  <a:tcPr/>
                </a:tc>
                <a:tc>
                  <a:txBody>
                    <a:bodyPr/>
                    <a:lstStyle/>
                    <a:p>
                      <a:pPr rtl="0" fontAlgn="base"/>
                      <a:r>
                        <a:rPr lang="en-US" sz="900" dirty="0">
                          <a:effectLst/>
                        </a:rPr>
                        <a:t>0.54087 </a:t>
                      </a:r>
                      <a:endParaRPr lang="en-US" dirty="0"/>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extLst>
                  <a:ext uri="{0D108BD9-81ED-4DB2-BD59-A6C34878D82A}">
                    <a16:rowId xmlns:a16="http://schemas.microsoft.com/office/drawing/2014/main" val="2048757598"/>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Total </a:t>
                      </a:r>
                      <a:endParaRPr lang="en-US" dirty="0"/>
                    </a:p>
                  </a:txBody>
                  <a:tcPr/>
                </a:tc>
                <a:tc>
                  <a:txBody>
                    <a:bodyPr/>
                    <a:lstStyle/>
                    <a:p>
                      <a:pPr algn="r" rtl="0" fontAlgn="base"/>
                      <a:r>
                        <a:rPr lang="en-US" sz="800" dirty="0">
                          <a:effectLst/>
                        </a:rPr>
                        <a:t>21 </a:t>
                      </a:r>
                      <a:endParaRPr lang="en-US" dirty="0"/>
                    </a:p>
                  </a:txBody>
                  <a:tcPr/>
                </a:tc>
                <a:tc>
                  <a:txBody>
                    <a:bodyPr/>
                    <a:lstStyle/>
                    <a:p>
                      <a:pPr rtl="0" fontAlgn="base"/>
                      <a:r>
                        <a:rPr lang="en-US" sz="900" dirty="0">
                          <a:effectLst/>
                        </a:rPr>
                        <a:t>0.49922 </a:t>
                      </a:r>
                      <a:endParaRPr lang="en-US" dirty="0"/>
                    </a:p>
                  </a:txBody>
                  <a:tcPr/>
                </a:tc>
                <a:tc>
                  <a:txBody>
                    <a:bodyPr/>
                    <a:lstStyle/>
                    <a:p>
                      <a:pPr rtl="0" fontAlgn="base"/>
                      <a:r>
                        <a:rPr lang="en-US" sz="900" dirty="0">
                          <a:effectLst/>
                        </a:rPr>
                        <a:t>1 </a:t>
                      </a:r>
                      <a:endParaRPr lang="en-US" dirty="0"/>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extLst>
                  <a:ext uri="{0D108BD9-81ED-4DB2-BD59-A6C34878D82A}">
                    <a16:rowId xmlns:a16="http://schemas.microsoft.com/office/drawing/2014/main" val="1901573332"/>
                  </a:ext>
                </a:extLst>
              </a:tr>
              <a:tr h="145535">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extLst>
                  <a:ext uri="{0D108BD9-81ED-4DB2-BD59-A6C34878D82A}">
                    <a16:rowId xmlns:a16="http://schemas.microsoft.com/office/drawing/2014/main" val="1921565605"/>
                  </a:ext>
                </a:extLst>
              </a:tr>
              <a:tr h="229498">
                <a:tc>
                  <a:txBody>
                    <a:bodyPr/>
                    <a:lstStyle/>
                    <a:p>
                      <a:pPr rtl="0" fontAlgn="base"/>
                      <a:r>
                        <a:rPr lang="en-US" sz="800" dirty="0">
                          <a:effectLst/>
                        </a:rPr>
                        <a:t>B. oleracea </a:t>
                      </a:r>
                    </a:p>
                  </a:txBody>
                  <a:tcPr/>
                </a:tc>
                <a:tc>
                  <a:txBody>
                    <a:bodyPr/>
                    <a:lstStyle/>
                    <a:p>
                      <a:pPr rtl="0" fontAlgn="base"/>
                      <a:r>
                        <a:rPr lang="en-US" sz="800" dirty="0">
                          <a:effectLst/>
                        </a:rPr>
                        <a:t>Rhizosphere </a:t>
                      </a:r>
                      <a:endParaRPr lang="en-US" dirty="0"/>
                    </a:p>
                  </a:txBody>
                  <a:tcPr/>
                </a:tc>
                <a:tc>
                  <a:txBody>
                    <a:bodyPr/>
                    <a:lstStyle/>
                    <a:p>
                      <a:pPr rtl="0" fontAlgn="base"/>
                      <a:r>
                        <a:rPr lang="en-US" sz="800" dirty="0">
                          <a:effectLst/>
                        </a:rPr>
                        <a:t>Stress treatment </a:t>
                      </a:r>
                      <a:endParaRPr lang="en-US" dirty="0"/>
                    </a:p>
                  </a:txBody>
                  <a:tcPr/>
                </a:tc>
                <a:tc>
                  <a:txBody>
                    <a:bodyPr/>
                    <a:lstStyle/>
                    <a:p>
                      <a:pPr algn="r" rtl="0" fontAlgn="base"/>
                      <a:r>
                        <a:rPr lang="en-US" sz="800" dirty="0">
                          <a:effectLst/>
                        </a:rPr>
                        <a:t>3 </a:t>
                      </a:r>
                      <a:endParaRPr lang="en-US" dirty="0"/>
                    </a:p>
                  </a:txBody>
                  <a:tcPr/>
                </a:tc>
                <a:tc>
                  <a:txBody>
                    <a:bodyPr/>
                    <a:lstStyle/>
                    <a:p>
                      <a:pPr rtl="0" fontAlgn="base"/>
                      <a:r>
                        <a:rPr lang="en-US" sz="900" dirty="0">
                          <a:effectLst/>
                        </a:rPr>
                        <a:t>0.12263 </a:t>
                      </a:r>
                      <a:endParaRPr lang="en-US" dirty="0"/>
                    </a:p>
                  </a:txBody>
                  <a:tcPr/>
                </a:tc>
                <a:tc>
                  <a:txBody>
                    <a:bodyPr/>
                    <a:lstStyle/>
                    <a:p>
                      <a:pPr rtl="0" fontAlgn="base"/>
                      <a:r>
                        <a:rPr lang="en-US" sz="900" dirty="0">
                          <a:effectLst/>
                        </a:rPr>
                        <a:t>0.2259 </a:t>
                      </a:r>
                      <a:endParaRPr lang="en-US" dirty="0"/>
                    </a:p>
                  </a:txBody>
                  <a:tcPr/>
                </a:tc>
                <a:tc>
                  <a:txBody>
                    <a:bodyPr/>
                    <a:lstStyle/>
                    <a:p>
                      <a:pPr rtl="0" fontAlgn="base"/>
                      <a:r>
                        <a:rPr lang="en-US" sz="900" dirty="0">
                          <a:effectLst/>
                        </a:rPr>
                        <a:t>1.9829 </a:t>
                      </a:r>
                      <a:endParaRPr lang="en-US" dirty="0"/>
                    </a:p>
                  </a:txBody>
                  <a:tcPr/>
                </a:tc>
                <a:tc>
                  <a:txBody>
                    <a:bodyPr/>
                    <a:lstStyle/>
                    <a:p>
                      <a:pPr rtl="0" fontAlgn="base"/>
                      <a:r>
                        <a:rPr lang="en-US" sz="900" dirty="0">
                          <a:effectLst/>
                        </a:rPr>
                        <a:t>1.00E-04 </a:t>
                      </a:r>
                      <a:endParaRPr lang="en-US" dirty="0"/>
                    </a:p>
                  </a:txBody>
                  <a:tcPr/>
                </a:tc>
                <a:tc>
                  <a:txBody>
                    <a:bodyPr/>
                    <a:lstStyle/>
                    <a:p>
                      <a:pPr rtl="0" fontAlgn="base"/>
                      <a:r>
                        <a:rPr lang="en-US" sz="800" dirty="0">
                          <a:effectLst/>
                        </a:rPr>
                        <a:t>** </a:t>
                      </a:r>
                      <a:endParaRPr lang="en-US" dirty="0"/>
                    </a:p>
                  </a:txBody>
                  <a:tcPr/>
                </a:tc>
                <a:extLst>
                  <a:ext uri="{0D108BD9-81ED-4DB2-BD59-A6C34878D82A}">
                    <a16:rowId xmlns:a16="http://schemas.microsoft.com/office/drawing/2014/main" val="2645813065"/>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Block </a:t>
                      </a:r>
                      <a:endParaRPr lang="en-US" dirty="0"/>
                    </a:p>
                  </a:txBody>
                  <a:tcPr/>
                </a:tc>
                <a:tc>
                  <a:txBody>
                    <a:bodyPr/>
                    <a:lstStyle/>
                    <a:p>
                      <a:pPr algn="r" rtl="0" fontAlgn="base"/>
                      <a:r>
                        <a:rPr lang="en-US" sz="800" dirty="0">
                          <a:effectLst/>
                        </a:rPr>
                        <a:t>5 </a:t>
                      </a:r>
                      <a:endParaRPr lang="en-US" dirty="0"/>
                    </a:p>
                  </a:txBody>
                  <a:tcPr/>
                </a:tc>
                <a:tc>
                  <a:txBody>
                    <a:bodyPr/>
                    <a:lstStyle/>
                    <a:p>
                      <a:pPr rtl="0" fontAlgn="base"/>
                      <a:r>
                        <a:rPr lang="en-US" sz="900" dirty="0">
                          <a:effectLst/>
                        </a:rPr>
                        <a:t>0.111 </a:t>
                      </a:r>
                      <a:endParaRPr lang="en-US" dirty="0"/>
                    </a:p>
                  </a:txBody>
                  <a:tcPr/>
                </a:tc>
                <a:tc>
                  <a:txBody>
                    <a:bodyPr/>
                    <a:lstStyle/>
                    <a:p>
                      <a:pPr rtl="0" fontAlgn="base"/>
                      <a:r>
                        <a:rPr lang="en-US" sz="900" dirty="0">
                          <a:effectLst/>
                        </a:rPr>
                        <a:t>0.20448 </a:t>
                      </a:r>
                      <a:endParaRPr lang="en-US" dirty="0"/>
                    </a:p>
                  </a:txBody>
                  <a:tcPr/>
                </a:tc>
                <a:tc>
                  <a:txBody>
                    <a:bodyPr/>
                    <a:lstStyle/>
                    <a:p>
                      <a:pPr rtl="0" fontAlgn="base"/>
                      <a:r>
                        <a:rPr lang="en-US" sz="900" dirty="0">
                          <a:effectLst/>
                        </a:rPr>
                        <a:t>1.0769 </a:t>
                      </a:r>
                      <a:endParaRPr lang="en-US" dirty="0"/>
                    </a:p>
                  </a:txBody>
                  <a:tcPr/>
                </a:tc>
                <a:tc>
                  <a:txBody>
                    <a:bodyPr/>
                    <a:lstStyle/>
                    <a:p>
                      <a:pPr rtl="0" fontAlgn="base"/>
                      <a:r>
                        <a:rPr lang="en-US" sz="900" dirty="0">
                          <a:effectLst/>
                        </a:rPr>
                        <a:t>1.00E-04 </a:t>
                      </a:r>
                      <a:endParaRPr lang="en-US" dirty="0"/>
                    </a:p>
                  </a:txBody>
                  <a:tcPr/>
                </a:tc>
                <a:tc>
                  <a:txBody>
                    <a:bodyPr/>
                    <a:lstStyle/>
                    <a:p>
                      <a:pPr rtl="0" fontAlgn="base"/>
                      <a:r>
                        <a:rPr lang="en-US" sz="800" dirty="0">
                          <a:effectLst/>
                        </a:rPr>
                        <a:t>** </a:t>
                      </a:r>
                      <a:endParaRPr lang="en-US" dirty="0"/>
                    </a:p>
                  </a:txBody>
                  <a:tcPr/>
                </a:tc>
                <a:extLst>
                  <a:ext uri="{0D108BD9-81ED-4DB2-BD59-A6C34878D82A}">
                    <a16:rowId xmlns:a16="http://schemas.microsoft.com/office/drawing/2014/main" val="4235275493"/>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Residual </a:t>
                      </a:r>
                      <a:endParaRPr lang="en-US" dirty="0"/>
                    </a:p>
                  </a:txBody>
                  <a:tcPr/>
                </a:tc>
                <a:tc>
                  <a:txBody>
                    <a:bodyPr/>
                    <a:lstStyle/>
                    <a:p>
                      <a:pPr algn="r" rtl="0" fontAlgn="base"/>
                      <a:r>
                        <a:rPr lang="en-US" sz="800" dirty="0">
                          <a:effectLst/>
                        </a:rPr>
                        <a:t>14 </a:t>
                      </a:r>
                      <a:endParaRPr lang="en-US" dirty="0"/>
                    </a:p>
                  </a:txBody>
                  <a:tcPr/>
                </a:tc>
                <a:tc>
                  <a:txBody>
                    <a:bodyPr/>
                    <a:lstStyle/>
                    <a:p>
                      <a:pPr rtl="0" fontAlgn="base"/>
                      <a:r>
                        <a:rPr lang="en-US" sz="900" dirty="0">
                          <a:effectLst/>
                        </a:rPr>
                        <a:t>0.30921 </a:t>
                      </a:r>
                      <a:endParaRPr lang="en-US" dirty="0"/>
                    </a:p>
                  </a:txBody>
                  <a:tcPr/>
                </a:tc>
                <a:tc>
                  <a:txBody>
                    <a:bodyPr/>
                    <a:lstStyle/>
                    <a:p>
                      <a:pPr rtl="0" fontAlgn="base"/>
                      <a:r>
                        <a:rPr lang="en-US" sz="900" dirty="0">
                          <a:effectLst/>
                        </a:rPr>
                        <a:t>0.56962 </a:t>
                      </a:r>
                      <a:endParaRPr lang="en-US" dirty="0"/>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extLst>
                  <a:ext uri="{0D108BD9-81ED-4DB2-BD59-A6C34878D82A}">
                    <a16:rowId xmlns:a16="http://schemas.microsoft.com/office/drawing/2014/main" val="3259491308"/>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Total </a:t>
                      </a:r>
                      <a:endParaRPr lang="en-US" dirty="0"/>
                    </a:p>
                  </a:txBody>
                  <a:tcPr/>
                </a:tc>
                <a:tc>
                  <a:txBody>
                    <a:bodyPr/>
                    <a:lstStyle/>
                    <a:p>
                      <a:pPr algn="r" rtl="0" fontAlgn="base"/>
                      <a:r>
                        <a:rPr lang="en-US" sz="800" dirty="0">
                          <a:effectLst/>
                        </a:rPr>
                        <a:t>22 </a:t>
                      </a:r>
                      <a:endParaRPr lang="en-US" dirty="0"/>
                    </a:p>
                  </a:txBody>
                  <a:tcPr/>
                </a:tc>
                <a:tc>
                  <a:txBody>
                    <a:bodyPr/>
                    <a:lstStyle/>
                    <a:p>
                      <a:pPr rtl="0" fontAlgn="base"/>
                      <a:r>
                        <a:rPr lang="en-US" sz="900" dirty="0">
                          <a:effectLst/>
                        </a:rPr>
                        <a:t>0.54283 </a:t>
                      </a:r>
                      <a:endParaRPr lang="en-US" dirty="0"/>
                    </a:p>
                  </a:txBody>
                  <a:tcPr/>
                </a:tc>
                <a:tc>
                  <a:txBody>
                    <a:bodyPr/>
                    <a:lstStyle/>
                    <a:p>
                      <a:pPr rtl="0" fontAlgn="base"/>
                      <a:r>
                        <a:rPr lang="en-US" sz="900" dirty="0">
                          <a:effectLst/>
                        </a:rPr>
                        <a:t>1 </a:t>
                      </a:r>
                      <a:endParaRPr lang="en-US" dirty="0"/>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extLst>
                  <a:ext uri="{0D108BD9-81ED-4DB2-BD59-A6C34878D82A}">
                    <a16:rowId xmlns:a16="http://schemas.microsoft.com/office/drawing/2014/main" val="3197993096"/>
                  </a:ext>
                </a:extLst>
              </a:tr>
            </a:tbl>
          </a:graphicData>
        </a:graphic>
      </p:graphicFrame>
      <p:graphicFrame>
        <p:nvGraphicFramePr>
          <p:cNvPr id="9" name="Table 8">
            <a:extLst>
              <a:ext uri="{FF2B5EF4-FFF2-40B4-BE49-F238E27FC236}">
                <a16:creationId xmlns:a16="http://schemas.microsoft.com/office/drawing/2014/main" id="{7E946379-4C70-022A-B180-4114185DB2FB}"/>
              </a:ext>
            </a:extLst>
          </p:cNvPr>
          <p:cNvGraphicFramePr>
            <a:graphicFrameLocks noGrp="1"/>
          </p:cNvGraphicFramePr>
          <p:nvPr>
            <p:extLst>
              <p:ext uri="{D42A27DB-BD31-4B8C-83A1-F6EECF244321}">
                <p14:modId xmlns:p14="http://schemas.microsoft.com/office/powerpoint/2010/main" val="2190511579"/>
              </p:ext>
            </p:extLst>
          </p:nvPr>
        </p:nvGraphicFramePr>
        <p:xfrm>
          <a:off x="719958" y="3904595"/>
          <a:ext cx="10894522" cy="2951838"/>
        </p:xfrm>
        <a:graphic>
          <a:graphicData uri="http://schemas.openxmlformats.org/drawingml/2006/table">
            <a:tbl>
              <a:tblPr firstRow="1" bandRow="1">
                <a:tableStyleId>{9D7B26C5-4107-4FEC-AEDC-1716B250A1EF}</a:tableStyleId>
              </a:tblPr>
              <a:tblGrid>
                <a:gridCol w="904920">
                  <a:extLst>
                    <a:ext uri="{9D8B030D-6E8A-4147-A177-3AD203B41FA5}">
                      <a16:colId xmlns:a16="http://schemas.microsoft.com/office/drawing/2014/main" val="3392646316"/>
                    </a:ext>
                  </a:extLst>
                </a:gridCol>
                <a:gridCol w="1064612">
                  <a:extLst>
                    <a:ext uri="{9D8B030D-6E8A-4147-A177-3AD203B41FA5}">
                      <a16:colId xmlns:a16="http://schemas.microsoft.com/office/drawing/2014/main" val="3177234569"/>
                    </a:ext>
                  </a:extLst>
                </a:gridCol>
                <a:gridCol w="904920">
                  <a:extLst>
                    <a:ext uri="{9D8B030D-6E8A-4147-A177-3AD203B41FA5}">
                      <a16:colId xmlns:a16="http://schemas.microsoft.com/office/drawing/2014/main" val="204151271"/>
                    </a:ext>
                  </a:extLst>
                </a:gridCol>
                <a:gridCol w="712994">
                  <a:extLst>
                    <a:ext uri="{9D8B030D-6E8A-4147-A177-3AD203B41FA5}">
                      <a16:colId xmlns:a16="http://schemas.microsoft.com/office/drawing/2014/main" val="2202468998"/>
                    </a:ext>
                  </a:extLst>
                </a:gridCol>
                <a:gridCol w="1255723">
                  <a:extLst>
                    <a:ext uri="{9D8B030D-6E8A-4147-A177-3AD203B41FA5}">
                      <a16:colId xmlns:a16="http://schemas.microsoft.com/office/drawing/2014/main" val="1116396979"/>
                    </a:ext>
                  </a:extLst>
                </a:gridCol>
                <a:gridCol w="1065422">
                  <a:extLst>
                    <a:ext uri="{9D8B030D-6E8A-4147-A177-3AD203B41FA5}">
                      <a16:colId xmlns:a16="http://schemas.microsoft.com/office/drawing/2014/main" val="3641715095"/>
                    </a:ext>
                  </a:extLst>
                </a:gridCol>
                <a:gridCol w="904920">
                  <a:extLst>
                    <a:ext uri="{9D8B030D-6E8A-4147-A177-3AD203B41FA5}">
                      <a16:colId xmlns:a16="http://schemas.microsoft.com/office/drawing/2014/main" val="3669909981"/>
                    </a:ext>
                  </a:extLst>
                </a:gridCol>
                <a:gridCol w="904920">
                  <a:extLst>
                    <a:ext uri="{9D8B030D-6E8A-4147-A177-3AD203B41FA5}">
                      <a16:colId xmlns:a16="http://schemas.microsoft.com/office/drawing/2014/main" val="2754851034"/>
                    </a:ext>
                  </a:extLst>
                </a:gridCol>
                <a:gridCol w="904920">
                  <a:extLst>
                    <a:ext uri="{9D8B030D-6E8A-4147-A177-3AD203B41FA5}">
                      <a16:colId xmlns:a16="http://schemas.microsoft.com/office/drawing/2014/main" val="387682630"/>
                    </a:ext>
                  </a:extLst>
                </a:gridCol>
                <a:gridCol w="904920">
                  <a:extLst>
                    <a:ext uri="{9D8B030D-6E8A-4147-A177-3AD203B41FA5}">
                      <a16:colId xmlns:a16="http://schemas.microsoft.com/office/drawing/2014/main" val="2495984645"/>
                    </a:ext>
                  </a:extLst>
                </a:gridCol>
                <a:gridCol w="1366251">
                  <a:extLst>
                    <a:ext uri="{9D8B030D-6E8A-4147-A177-3AD203B41FA5}">
                      <a16:colId xmlns:a16="http://schemas.microsoft.com/office/drawing/2014/main" val="3680043370"/>
                    </a:ext>
                  </a:extLst>
                </a:gridCol>
              </a:tblGrid>
              <a:tr h="167490">
                <a:tc>
                  <a:txBody>
                    <a:bodyPr/>
                    <a:lstStyle/>
                    <a:p>
                      <a:pPr algn="ctr"/>
                      <a:r>
                        <a:rPr lang="en-US" sz="1200" dirty="0">
                          <a:effectLst/>
                        </a:rPr>
                        <a:t>Plant sp.​</a:t>
                      </a:r>
                    </a:p>
                  </a:txBody>
                  <a:tcPr marL="0" marR="0" marT="0" marB="0" anchor="ctr"/>
                </a:tc>
                <a:tc>
                  <a:txBody>
                    <a:bodyPr/>
                    <a:lstStyle/>
                    <a:p>
                      <a:pPr algn="ctr"/>
                      <a:r>
                        <a:rPr lang="en-US" sz="1200" dirty="0">
                          <a:effectLst/>
                        </a:rPr>
                        <a:t>Sample type​</a:t>
                      </a:r>
                    </a:p>
                  </a:txBody>
                  <a:tcPr marL="0" marR="0" marT="0" marB="0" anchor="ctr"/>
                </a:tc>
                <a:tc gridSpan="3">
                  <a:txBody>
                    <a:bodyPr/>
                    <a:lstStyle/>
                    <a:p>
                      <a:pPr algn="ctr"/>
                      <a:r>
                        <a:rPr lang="en-US" sz="1200" dirty="0">
                          <a:effectLst/>
                        </a:rPr>
                        <a:t>Pairwise comparison​</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a:txBody>
                    <a:bodyPr/>
                    <a:lstStyle/>
                    <a:p>
                      <a:pPr algn="ctr"/>
                      <a:r>
                        <a:rPr lang="en-US" sz="1200" dirty="0" err="1">
                          <a:effectLst/>
                        </a:rPr>
                        <a:t>SumsOfSqs</a:t>
                      </a:r>
                      <a:r>
                        <a:rPr lang="en-US" sz="1200" dirty="0">
                          <a:effectLst/>
                        </a:rPr>
                        <a:t>​</a:t>
                      </a:r>
                    </a:p>
                  </a:txBody>
                  <a:tcPr marL="0" marR="0" marT="0" marB="0" anchor="ctr"/>
                </a:tc>
                <a:tc>
                  <a:txBody>
                    <a:bodyPr/>
                    <a:lstStyle/>
                    <a:p>
                      <a:pPr algn="ctr"/>
                      <a:r>
                        <a:rPr lang="en-US" sz="1200" err="1">
                          <a:effectLst/>
                        </a:rPr>
                        <a:t>MeanSqs</a:t>
                      </a:r>
                      <a:r>
                        <a:rPr lang="en-US" sz="1200" dirty="0">
                          <a:effectLst/>
                        </a:rPr>
                        <a:t>​</a:t>
                      </a:r>
                    </a:p>
                  </a:txBody>
                  <a:tcPr marL="0" marR="0" marT="0" marB="0" anchor="ctr"/>
                </a:tc>
                <a:tc>
                  <a:txBody>
                    <a:bodyPr/>
                    <a:lstStyle/>
                    <a:p>
                      <a:pPr algn="ctr"/>
                      <a:r>
                        <a:rPr lang="en-US" sz="1200" err="1">
                          <a:effectLst/>
                        </a:rPr>
                        <a:t>F.Model</a:t>
                      </a:r>
                      <a:r>
                        <a:rPr lang="en-US" sz="1200" dirty="0">
                          <a:effectLst/>
                        </a:rPr>
                        <a:t>​</a:t>
                      </a:r>
                    </a:p>
                  </a:txBody>
                  <a:tcPr marL="0" marR="0" marT="0" marB="0" anchor="ctr"/>
                </a:tc>
                <a:tc>
                  <a:txBody>
                    <a:bodyPr/>
                    <a:lstStyle/>
                    <a:p>
                      <a:pPr algn="ctr"/>
                      <a:r>
                        <a:rPr lang="en-US" sz="1200" dirty="0">
                          <a:effectLst/>
                        </a:rPr>
                        <a:t>R2​</a:t>
                      </a:r>
                    </a:p>
                  </a:txBody>
                  <a:tcPr marL="0" marR="0" marT="0" marB="0" anchor="ctr"/>
                </a:tc>
                <a:tc>
                  <a:txBody>
                    <a:bodyPr/>
                    <a:lstStyle/>
                    <a:p>
                      <a:pPr algn="ctr"/>
                      <a:r>
                        <a:rPr lang="en-US" sz="1200" err="1">
                          <a:effectLst/>
                        </a:rPr>
                        <a:t>P.value</a:t>
                      </a:r>
                      <a:r>
                        <a:rPr lang="en-US" sz="1200" dirty="0">
                          <a:effectLst/>
                        </a:rPr>
                        <a:t>​</a:t>
                      </a:r>
                    </a:p>
                  </a:txBody>
                  <a:tcPr marL="0" marR="0" marT="0" marB="0" anchor="ctr"/>
                </a:tc>
                <a:tc>
                  <a:txBody>
                    <a:bodyPr/>
                    <a:lstStyle/>
                    <a:p>
                      <a:pPr algn="ctr"/>
                      <a:r>
                        <a:rPr lang="en-US" sz="1200" dirty="0" err="1">
                          <a:effectLst/>
                        </a:rPr>
                        <a:t>P.value.corrected</a:t>
                      </a:r>
                      <a:r>
                        <a:rPr lang="en-US" sz="1200" dirty="0">
                          <a:effectLst/>
                        </a:rPr>
                        <a:t>​</a:t>
                      </a:r>
                    </a:p>
                  </a:txBody>
                  <a:tcPr marL="0" marR="0" marT="0" marB="0" anchor="ctr"/>
                </a:tc>
                <a:extLst>
                  <a:ext uri="{0D108BD9-81ED-4DB2-BD59-A6C34878D82A}">
                    <a16:rowId xmlns:a16="http://schemas.microsoft.com/office/drawing/2014/main" val="3844092052"/>
                  </a:ext>
                </a:extLst>
              </a:tr>
              <a:tr h="167490">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0.037789</a:t>
                      </a:r>
                    </a:p>
                  </a:txBody>
                  <a:tcPr marL="0" marR="0" marT="0" marB="0" anchor="ctr"/>
                </a:tc>
                <a:tc>
                  <a:txBody>
                    <a:bodyPr/>
                    <a:lstStyle/>
                    <a:p>
                      <a:pPr algn="ctr"/>
                      <a:r>
                        <a:rPr lang="en-US" sz="1200" dirty="0"/>
                        <a:t>0.037789</a:t>
                      </a:r>
                    </a:p>
                  </a:txBody>
                  <a:tcPr marL="0" marR="0" marT="0" marB="0" anchor="ctr"/>
                </a:tc>
                <a:tc>
                  <a:txBody>
                    <a:bodyPr/>
                    <a:lstStyle/>
                    <a:p>
                      <a:pPr algn="ctr"/>
                      <a:r>
                        <a:rPr lang="en-US" sz="1200" dirty="0"/>
                        <a:t>2.060087</a:t>
                      </a:r>
                    </a:p>
                  </a:txBody>
                  <a:tcPr marL="0" marR="0" marT="0" marB="0" anchor="ctr"/>
                </a:tc>
                <a:tc>
                  <a:txBody>
                    <a:bodyPr/>
                    <a:lstStyle/>
                    <a:p>
                      <a:pPr algn="ctr"/>
                      <a:r>
                        <a:rPr lang="en-US" sz="1200" dirty="0"/>
                        <a:t>0.170819</a:t>
                      </a:r>
                    </a:p>
                  </a:txBody>
                  <a:tcPr marL="0" marR="0" marT="0" marB="0" anchor="ctr"/>
                </a:tc>
                <a:tc>
                  <a:txBody>
                    <a:bodyPr/>
                    <a:lstStyle/>
                    <a:p>
                      <a:pPr algn="ctr"/>
                      <a:r>
                        <a:rPr lang="en-US" sz="1200" dirty="0"/>
                        <a:t>0.003996</a:t>
                      </a:r>
                    </a:p>
                  </a:txBody>
                  <a:tcPr marL="0" marR="0" marT="0" marB="0" anchor="ctr"/>
                </a:tc>
                <a:tc>
                  <a:txBody>
                    <a:bodyPr/>
                    <a:lstStyle/>
                    <a:p>
                      <a:pPr algn="ctr"/>
                      <a:r>
                        <a:rPr lang="en-US" sz="1200" dirty="0"/>
                        <a:t>0.005994006</a:t>
                      </a:r>
                    </a:p>
                  </a:txBody>
                  <a:tcPr marL="0" marR="0" marT="0" marB="0" anchor="ctr"/>
                </a:tc>
                <a:extLst>
                  <a:ext uri="{0D108BD9-81ED-4DB2-BD59-A6C34878D82A}">
                    <a16:rowId xmlns:a16="http://schemas.microsoft.com/office/drawing/2014/main" val="1176212094"/>
                  </a:ext>
                </a:extLst>
              </a:tr>
              <a:tr h="167490">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0.042581</a:t>
                      </a:r>
                    </a:p>
                  </a:txBody>
                  <a:tcPr marL="0" marR="0" marT="0" marB="0" anchor="ctr"/>
                </a:tc>
                <a:tc>
                  <a:txBody>
                    <a:bodyPr/>
                    <a:lstStyle/>
                    <a:p>
                      <a:pPr algn="ctr"/>
                      <a:r>
                        <a:rPr lang="en-US" sz="1200" dirty="0"/>
                        <a:t>0.042581</a:t>
                      </a:r>
                    </a:p>
                  </a:txBody>
                  <a:tcPr marL="0" marR="0" marT="0" marB="0" anchor="ctr"/>
                </a:tc>
                <a:tc>
                  <a:txBody>
                    <a:bodyPr/>
                    <a:lstStyle/>
                    <a:p>
                      <a:pPr algn="ctr"/>
                      <a:r>
                        <a:rPr lang="en-US" sz="1200" dirty="0"/>
                        <a:t>1.970279</a:t>
                      </a:r>
                    </a:p>
                  </a:txBody>
                  <a:tcPr marL="0" marR="0" marT="0" marB="0" anchor="ctr"/>
                </a:tc>
                <a:tc>
                  <a:txBody>
                    <a:bodyPr/>
                    <a:lstStyle/>
                    <a:p>
                      <a:pPr algn="ctr"/>
                      <a:r>
                        <a:rPr lang="en-US" sz="1200" dirty="0"/>
                        <a:t>0.164598</a:t>
                      </a:r>
                    </a:p>
                  </a:txBody>
                  <a:tcPr marL="0" marR="0" marT="0" marB="0" anchor="ctr"/>
                </a:tc>
                <a:tc>
                  <a:txBody>
                    <a:bodyPr/>
                    <a:lstStyle/>
                    <a:p>
                      <a:pPr algn="ctr"/>
                      <a:r>
                        <a:rPr lang="en-US" sz="1200" dirty="0"/>
                        <a:t>0.003996</a:t>
                      </a:r>
                    </a:p>
                  </a:txBody>
                  <a:tcPr marL="0" marR="0" marT="0" marB="0" anchor="ctr"/>
                </a:tc>
                <a:tc>
                  <a:txBody>
                    <a:bodyPr/>
                    <a:lstStyle/>
                    <a:p>
                      <a:pPr algn="ctr"/>
                      <a:r>
                        <a:rPr lang="en-US" sz="1200" dirty="0"/>
                        <a:t>0.005994006</a:t>
                      </a:r>
                    </a:p>
                  </a:txBody>
                  <a:tcPr marL="0" marR="0" marT="0" marB="0" anchor="ctr"/>
                </a:tc>
                <a:extLst>
                  <a:ext uri="{0D108BD9-81ED-4DB2-BD59-A6C34878D82A}">
                    <a16:rowId xmlns:a16="http://schemas.microsoft.com/office/drawing/2014/main" val="2385026692"/>
                  </a:ext>
                </a:extLst>
              </a:tr>
              <a:tr h="248133">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0.032141</a:t>
                      </a:r>
                    </a:p>
                  </a:txBody>
                  <a:tcPr marL="0" marR="0" marT="0" marB="0" anchor="ctr"/>
                </a:tc>
                <a:tc>
                  <a:txBody>
                    <a:bodyPr/>
                    <a:lstStyle/>
                    <a:p>
                      <a:pPr algn="ctr"/>
                      <a:r>
                        <a:rPr lang="en-US" sz="1200" dirty="0"/>
                        <a:t>0.032141</a:t>
                      </a:r>
                    </a:p>
                  </a:txBody>
                  <a:tcPr marL="0" marR="0" marT="0" marB="0" anchor="ctr"/>
                </a:tc>
                <a:tc>
                  <a:txBody>
                    <a:bodyPr/>
                    <a:lstStyle/>
                    <a:p>
                      <a:pPr algn="ctr"/>
                      <a:r>
                        <a:rPr lang="en-US" sz="1200" dirty="0"/>
                        <a:t>1.633714</a:t>
                      </a:r>
                    </a:p>
                  </a:txBody>
                  <a:tcPr marL="0" marR="0" marT="0" marB="0" anchor="ctr"/>
                </a:tc>
                <a:tc>
                  <a:txBody>
                    <a:bodyPr/>
                    <a:lstStyle/>
                    <a:p>
                      <a:pPr algn="ctr"/>
                      <a:r>
                        <a:rPr lang="en-US" sz="1200" dirty="0"/>
                        <a:t>0.140429</a:t>
                      </a:r>
                    </a:p>
                  </a:txBody>
                  <a:tcPr marL="0" marR="0" marT="0" marB="0" anchor="ctr"/>
                </a:tc>
                <a:tc>
                  <a:txBody>
                    <a:bodyPr/>
                    <a:lstStyle/>
                    <a:p>
                      <a:pPr algn="ctr"/>
                      <a:r>
                        <a:rPr lang="en-US" sz="1200" dirty="0"/>
                        <a:t>0.006993</a:t>
                      </a:r>
                    </a:p>
                  </a:txBody>
                  <a:tcPr marL="0" marR="0" marT="0" marB="0" anchor="ctr"/>
                </a:tc>
                <a:tc>
                  <a:txBody>
                    <a:bodyPr/>
                    <a:lstStyle/>
                    <a:p>
                      <a:pPr algn="ctr"/>
                      <a:r>
                        <a:rPr lang="en-US" sz="1200" dirty="0"/>
                        <a:t>0.006993007</a:t>
                      </a:r>
                    </a:p>
                  </a:txBody>
                  <a:tcPr marL="0" marR="0" marT="0" marB="0" anchor="ctr"/>
                </a:tc>
                <a:extLst>
                  <a:ext uri="{0D108BD9-81ED-4DB2-BD59-A6C34878D82A}">
                    <a16:rowId xmlns:a16="http://schemas.microsoft.com/office/drawing/2014/main" val="1093000252"/>
                  </a:ext>
                </a:extLst>
              </a:tr>
              <a:tr h="167490">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0.044273</a:t>
                      </a:r>
                    </a:p>
                  </a:txBody>
                  <a:tcPr marL="0" marR="0" marT="0" marB="0" anchor="ctr"/>
                </a:tc>
                <a:tc>
                  <a:txBody>
                    <a:bodyPr/>
                    <a:lstStyle/>
                    <a:p>
                      <a:pPr algn="ctr"/>
                      <a:r>
                        <a:rPr lang="en-US" sz="1200" dirty="0"/>
                        <a:t>0.044273</a:t>
                      </a:r>
                    </a:p>
                  </a:txBody>
                  <a:tcPr marL="0" marR="0" marT="0" marB="0" anchor="ctr"/>
                </a:tc>
                <a:tc>
                  <a:txBody>
                    <a:bodyPr/>
                    <a:lstStyle/>
                    <a:p>
                      <a:pPr algn="ctr"/>
                      <a:r>
                        <a:rPr lang="en-US" sz="1200" dirty="0"/>
                        <a:t>2.346015</a:t>
                      </a:r>
                    </a:p>
                  </a:txBody>
                  <a:tcPr marL="0" marR="0" marT="0" marB="0" anchor="ctr"/>
                </a:tc>
                <a:tc>
                  <a:txBody>
                    <a:bodyPr/>
                    <a:lstStyle/>
                    <a:p>
                      <a:pPr algn="ctr"/>
                      <a:r>
                        <a:rPr lang="en-US" sz="1200" dirty="0"/>
                        <a:t>0.190022</a:t>
                      </a:r>
                    </a:p>
                  </a:txBody>
                  <a:tcPr marL="0" marR="0" marT="0" marB="0" anchor="ctr"/>
                </a:tc>
                <a:tc>
                  <a:txBody>
                    <a:bodyPr/>
                    <a:lstStyle/>
                    <a:p>
                      <a:pPr algn="ctr"/>
                      <a:r>
                        <a:rPr lang="en-US" sz="1200" dirty="0"/>
                        <a:t>0.003996</a:t>
                      </a:r>
                    </a:p>
                  </a:txBody>
                  <a:tcPr marL="0" marR="0" marT="0" marB="0" anchor="ctr"/>
                </a:tc>
                <a:tc>
                  <a:txBody>
                    <a:bodyPr/>
                    <a:lstStyle/>
                    <a:p>
                      <a:pPr algn="ctr"/>
                      <a:r>
                        <a:rPr lang="en-US" sz="1200" dirty="0"/>
                        <a:t>0.005994006</a:t>
                      </a:r>
                    </a:p>
                  </a:txBody>
                  <a:tcPr marL="0" marR="0" marT="0" marB="0" anchor="ctr"/>
                </a:tc>
                <a:extLst>
                  <a:ext uri="{0D108BD9-81ED-4DB2-BD59-A6C34878D82A}">
                    <a16:rowId xmlns:a16="http://schemas.microsoft.com/office/drawing/2014/main" val="3203732026"/>
                  </a:ext>
                </a:extLst>
              </a:tr>
              <a:tr h="248133">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0.030214</a:t>
                      </a:r>
                    </a:p>
                  </a:txBody>
                  <a:tcPr marL="0" marR="0" marT="0" marB="0" anchor="ctr"/>
                </a:tc>
                <a:tc>
                  <a:txBody>
                    <a:bodyPr/>
                    <a:lstStyle/>
                    <a:p>
                      <a:pPr algn="ctr"/>
                      <a:r>
                        <a:rPr lang="en-US" sz="1200" dirty="0"/>
                        <a:t>0.030214</a:t>
                      </a:r>
                    </a:p>
                  </a:txBody>
                  <a:tcPr marL="0" marR="0" marT="0" marB="0" anchor="ctr"/>
                </a:tc>
                <a:tc>
                  <a:txBody>
                    <a:bodyPr/>
                    <a:lstStyle/>
                    <a:p>
                      <a:pPr algn="ctr"/>
                      <a:r>
                        <a:rPr lang="en-US" sz="1200" dirty="0"/>
                        <a:t>1.784259</a:t>
                      </a:r>
                    </a:p>
                  </a:txBody>
                  <a:tcPr marL="0" marR="0" marT="0" marB="0" anchor="ctr"/>
                </a:tc>
                <a:tc>
                  <a:txBody>
                    <a:bodyPr/>
                    <a:lstStyle/>
                    <a:p>
                      <a:pPr algn="ctr"/>
                      <a:r>
                        <a:rPr lang="en-US" sz="1200" dirty="0"/>
                        <a:t>0.15141</a:t>
                      </a:r>
                    </a:p>
                  </a:txBody>
                  <a:tcPr marL="0" marR="0" marT="0" marB="0" anchor="ctr"/>
                </a:tc>
                <a:tc>
                  <a:txBody>
                    <a:bodyPr/>
                    <a:lstStyle/>
                    <a:p>
                      <a:pPr algn="ctr"/>
                      <a:r>
                        <a:rPr lang="en-US" sz="1200" dirty="0"/>
                        <a:t>0.002997</a:t>
                      </a:r>
                    </a:p>
                  </a:txBody>
                  <a:tcPr marL="0" marR="0" marT="0" marB="0" anchor="ctr"/>
                </a:tc>
                <a:tc>
                  <a:txBody>
                    <a:bodyPr/>
                    <a:lstStyle/>
                    <a:p>
                      <a:pPr algn="ctr"/>
                      <a:r>
                        <a:rPr lang="en-US" sz="1200" dirty="0"/>
                        <a:t>0.005994006</a:t>
                      </a:r>
                    </a:p>
                  </a:txBody>
                  <a:tcPr marL="0" marR="0" marT="0" marB="0" anchor="ctr"/>
                </a:tc>
                <a:extLst>
                  <a:ext uri="{0D108BD9-81ED-4DB2-BD59-A6C34878D82A}">
                    <a16:rowId xmlns:a16="http://schemas.microsoft.com/office/drawing/2014/main" val="1624739024"/>
                  </a:ext>
                </a:extLst>
              </a:tr>
              <a:tr h="248133">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0.040539</a:t>
                      </a:r>
                    </a:p>
                  </a:txBody>
                  <a:tcPr marL="0" marR="0" marT="0" marB="0" anchor="ctr"/>
                </a:tc>
                <a:tc>
                  <a:txBody>
                    <a:bodyPr/>
                    <a:lstStyle/>
                    <a:p>
                      <a:pPr algn="ctr"/>
                      <a:r>
                        <a:rPr lang="en-US" sz="1200" dirty="0"/>
                        <a:t>0.040539</a:t>
                      </a:r>
                    </a:p>
                  </a:txBody>
                  <a:tcPr marL="0" marR="0" marT="0" marB="0" anchor="ctr"/>
                </a:tc>
                <a:tc>
                  <a:txBody>
                    <a:bodyPr/>
                    <a:lstStyle/>
                    <a:p>
                      <a:pPr algn="ctr"/>
                      <a:r>
                        <a:rPr lang="en-US" sz="1200" dirty="0"/>
                        <a:t>2.006745</a:t>
                      </a:r>
                    </a:p>
                  </a:txBody>
                  <a:tcPr marL="0" marR="0" marT="0" marB="0" anchor="ctr"/>
                </a:tc>
                <a:tc>
                  <a:txBody>
                    <a:bodyPr/>
                    <a:lstStyle/>
                    <a:p>
                      <a:pPr algn="ctr"/>
                      <a:r>
                        <a:rPr lang="en-US" sz="1200" dirty="0"/>
                        <a:t>0.167135</a:t>
                      </a:r>
                    </a:p>
                  </a:txBody>
                  <a:tcPr marL="0" marR="0" marT="0" marB="0" anchor="ctr"/>
                </a:tc>
                <a:tc>
                  <a:txBody>
                    <a:bodyPr/>
                    <a:lstStyle/>
                    <a:p>
                      <a:pPr algn="ctr"/>
                      <a:r>
                        <a:rPr lang="en-US" sz="1200" dirty="0"/>
                        <a:t>0.006993</a:t>
                      </a:r>
                    </a:p>
                  </a:txBody>
                  <a:tcPr marL="0" marR="0" marT="0" marB="0" anchor="ctr"/>
                </a:tc>
                <a:tc>
                  <a:txBody>
                    <a:bodyPr/>
                    <a:lstStyle/>
                    <a:p>
                      <a:pPr algn="ctr"/>
                      <a:r>
                        <a:rPr lang="en-US" sz="1200" dirty="0"/>
                        <a:t>0.006993007</a:t>
                      </a:r>
                    </a:p>
                  </a:txBody>
                  <a:tcPr marL="0" marR="0" marT="0" marB="0" anchor="ctr"/>
                </a:tc>
                <a:extLst>
                  <a:ext uri="{0D108BD9-81ED-4DB2-BD59-A6C34878D82A}">
                    <a16:rowId xmlns:a16="http://schemas.microsoft.com/office/drawing/2014/main" val="2596218081"/>
                  </a:ext>
                </a:extLst>
              </a:tr>
              <a:tr h="105456">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extLst>
                  <a:ext uri="{0D108BD9-81ED-4DB2-BD59-A6C34878D82A}">
                    <a16:rowId xmlns:a16="http://schemas.microsoft.com/office/drawing/2014/main" val="1649110308"/>
                  </a:ext>
                </a:extLst>
              </a:tr>
              <a:tr h="167490">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0.043274</a:t>
                      </a:r>
                    </a:p>
                  </a:txBody>
                  <a:tcPr marL="0" marR="0" marT="0" marB="0" anchor="ctr"/>
                </a:tc>
                <a:tc>
                  <a:txBody>
                    <a:bodyPr/>
                    <a:lstStyle/>
                    <a:p>
                      <a:pPr algn="ctr"/>
                      <a:r>
                        <a:rPr lang="en-US" sz="1200" dirty="0"/>
                        <a:t>0.043274</a:t>
                      </a:r>
                    </a:p>
                  </a:txBody>
                  <a:tcPr marL="0" marR="0" marT="0" marB="0" anchor="ctr"/>
                </a:tc>
                <a:tc>
                  <a:txBody>
                    <a:bodyPr/>
                    <a:lstStyle/>
                    <a:p>
                      <a:pPr algn="ctr"/>
                      <a:r>
                        <a:rPr lang="en-US" sz="1200" dirty="0"/>
                        <a:t>2.052011</a:t>
                      </a:r>
                    </a:p>
                  </a:txBody>
                  <a:tcPr marL="0" marR="0" marT="0" marB="0" anchor="ctr"/>
                </a:tc>
                <a:tc>
                  <a:txBody>
                    <a:bodyPr/>
                    <a:lstStyle/>
                    <a:p>
                      <a:pPr algn="ctr"/>
                      <a:r>
                        <a:rPr lang="en-US" sz="1200" dirty="0"/>
                        <a:t>0.170263</a:t>
                      </a:r>
                    </a:p>
                  </a:txBody>
                  <a:tcPr marL="0" marR="0" marT="0" marB="0" anchor="ctr"/>
                </a:tc>
                <a:tc>
                  <a:txBody>
                    <a:bodyPr/>
                    <a:lstStyle/>
                    <a:p>
                      <a:pPr algn="ctr"/>
                      <a:r>
                        <a:rPr lang="en-US" sz="1200" dirty="0"/>
                        <a:t>0.002997</a:t>
                      </a:r>
                    </a:p>
                  </a:txBody>
                  <a:tcPr marL="0" marR="0" marT="0" marB="0" anchor="ctr"/>
                </a:tc>
                <a:tc>
                  <a:txBody>
                    <a:bodyPr/>
                    <a:lstStyle/>
                    <a:p>
                      <a:pPr algn="ctr"/>
                      <a:r>
                        <a:rPr lang="en-US" sz="1200" dirty="0"/>
                        <a:t>0.008991009</a:t>
                      </a:r>
                    </a:p>
                  </a:txBody>
                  <a:tcPr marL="0" marR="0" marT="0" marB="0" anchor="ctr"/>
                </a:tc>
                <a:extLst>
                  <a:ext uri="{0D108BD9-81ED-4DB2-BD59-A6C34878D82A}">
                    <a16:rowId xmlns:a16="http://schemas.microsoft.com/office/drawing/2014/main" val="4013627693"/>
                  </a:ext>
                </a:extLst>
              </a:tr>
              <a:tr h="167490">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0.058428</a:t>
                      </a:r>
                    </a:p>
                  </a:txBody>
                  <a:tcPr marL="0" marR="0" marT="0" marB="0" anchor="ctr"/>
                </a:tc>
                <a:tc>
                  <a:txBody>
                    <a:bodyPr/>
                    <a:lstStyle/>
                    <a:p>
                      <a:pPr algn="ctr"/>
                      <a:r>
                        <a:rPr lang="en-US" sz="1200" dirty="0"/>
                        <a:t>0.058428</a:t>
                      </a:r>
                    </a:p>
                  </a:txBody>
                  <a:tcPr marL="0" marR="0" marT="0" marB="0" anchor="ctr"/>
                </a:tc>
                <a:tc>
                  <a:txBody>
                    <a:bodyPr/>
                    <a:lstStyle/>
                    <a:p>
                      <a:pPr algn="ctr"/>
                      <a:r>
                        <a:rPr lang="en-US" sz="1200" dirty="0"/>
                        <a:t>2.608005</a:t>
                      </a:r>
                    </a:p>
                  </a:txBody>
                  <a:tcPr marL="0" marR="0" marT="0" marB="0" anchor="ctr"/>
                </a:tc>
                <a:tc>
                  <a:txBody>
                    <a:bodyPr/>
                    <a:lstStyle/>
                    <a:p>
                      <a:pPr algn="ctr"/>
                      <a:r>
                        <a:rPr lang="en-US" sz="1200" dirty="0"/>
                        <a:t>0.206853</a:t>
                      </a:r>
                    </a:p>
                  </a:txBody>
                  <a:tcPr marL="0" marR="0" marT="0" marB="0" anchor="ctr"/>
                </a:tc>
                <a:tc>
                  <a:txBody>
                    <a:bodyPr/>
                    <a:lstStyle/>
                    <a:p>
                      <a:pPr algn="ctr"/>
                      <a:r>
                        <a:rPr lang="en-US" sz="1200" dirty="0"/>
                        <a:t>0.006993</a:t>
                      </a:r>
                    </a:p>
                  </a:txBody>
                  <a:tcPr marL="0" marR="0" marT="0" marB="0" anchor="ctr"/>
                </a:tc>
                <a:tc>
                  <a:txBody>
                    <a:bodyPr/>
                    <a:lstStyle/>
                    <a:p>
                      <a:pPr algn="ctr"/>
                      <a:r>
                        <a:rPr lang="en-US" sz="1200" dirty="0"/>
                        <a:t>0.013986014</a:t>
                      </a:r>
                    </a:p>
                  </a:txBody>
                  <a:tcPr marL="0" marR="0" marT="0" marB="0" anchor="ctr"/>
                </a:tc>
                <a:extLst>
                  <a:ext uri="{0D108BD9-81ED-4DB2-BD59-A6C34878D82A}">
                    <a16:rowId xmlns:a16="http://schemas.microsoft.com/office/drawing/2014/main" val="3614307596"/>
                  </a:ext>
                </a:extLst>
              </a:tr>
              <a:tr h="248133">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0.038074</a:t>
                      </a:r>
                    </a:p>
                  </a:txBody>
                  <a:tcPr marL="0" marR="0" marT="0" marB="0" anchor="ctr"/>
                </a:tc>
                <a:tc>
                  <a:txBody>
                    <a:bodyPr/>
                    <a:lstStyle/>
                    <a:p>
                      <a:pPr algn="ctr"/>
                      <a:r>
                        <a:rPr lang="en-US" sz="1200" dirty="0"/>
                        <a:t>0.038074</a:t>
                      </a:r>
                    </a:p>
                  </a:txBody>
                  <a:tcPr marL="0" marR="0" marT="0" marB="0" anchor="ctr"/>
                </a:tc>
                <a:tc>
                  <a:txBody>
                    <a:bodyPr/>
                    <a:lstStyle/>
                    <a:p>
                      <a:pPr algn="ctr"/>
                      <a:r>
                        <a:rPr lang="en-US" sz="1200" dirty="0"/>
                        <a:t>1.49277</a:t>
                      </a:r>
                    </a:p>
                  </a:txBody>
                  <a:tcPr marL="0" marR="0" marT="0" marB="0" anchor="ctr"/>
                </a:tc>
                <a:tc>
                  <a:txBody>
                    <a:bodyPr/>
                    <a:lstStyle/>
                    <a:p>
                      <a:pPr algn="ctr"/>
                      <a:r>
                        <a:rPr lang="en-US" sz="1200" dirty="0"/>
                        <a:t>0.129888</a:t>
                      </a:r>
                    </a:p>
                  </a:txBody>
                  <a:tcPr marL="0" marR="0" marT="0" marB="0" anchor="ctr"/>
                </a:tc>
                <a:tc>
                  <a:txBody>
                    <a:bodyPr/>
                    <a:lstStyle/>
                    <a:p>
                      <a:pPr algn="ctr"/>
                      <a:r>
                        <a:rPr lang="en-US" sz="1200" dirty="0"/>
                        <a:t>0.064935</a:t>
                      </a:r>
                    </a:p>
                  </a:txBody>
                  <a:tcPr marL="0" marR="0" marT="0" marB="0" anchor="ctr"/>
                </a:tc>
                <a:tc>
                  <a:txBody>
                    <a:bodyPr/>
                    <a:lstStyle/>
                    <a:p>
                      <a:pPr algn="ctr"/>
                      <a:r>
                        <a:rPr lang="en-US" sz="1200" dirty="0"/>
                        <a:t>0.064935065</a:t>
                      </a:r>
                    </a:p>
                  </a:txBody>
                  <a:tcPr marL="0" marR="0" marT="0" marB="0" anchor="ctr"/>
                </a:tc>
                <a:extLst>
                  <a:ext uri="{0D108BD9-81ED-4DB2-BD59-A6C34878D82A}">
                    <a16:rowId xmlns:a16="http://schemas.microsoft.com/office/drawing/2014/main" val="3452088475"/>
                  </a:ext>
                </a:extLst>
              </a:tr>
              <a:tr h="167490">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0.042295</a:t>
                      </a:r>
                    </a:p>
                  </a:txBody>
                  <a:tcPr marL="0" marR="0" marT="0" marB="0" anchor="ctr"/>
                </a:tc>
                <a:tc>
                  <a:txBody>
                    <a:bodyPr/>
                    <a:lstStyle/>
                    <a:p>
                      <a:pPr algn="ctr"/>
                      <a:r>
                        <a:rPr lang="en-US" sz="1200" dirty="0"/>
                        <a:t>0.042295</a:t>
                      </a:r>
                    </a:p>
                  </a:txBody>
                  <a:tcPr marL="0" marR="0" marT="0" marB="0" anchor="ctr"/>
                </a:tc>
                <a:tc>
                  <a:txBody>
                    <a:bodyPr/>
                    <a:lstStyle/>
                    <a:p>
                      <a:pPr algn="ctr"/>
                      <a:r>
                        <a:rPr lang="en-US" sz="1200" dirty="0"/>
                        <a:t>2.56103</a:t>
                      </a:r>
                    </a:p>
                  </a:txBody>
                  <a:tcPr marL="0" marR="0" marT="0" marB="0" anchor="ctr"/>
                </a:tc>
                <a:tc>
                  <a:txBody>
                    <a:bodyPr/>
                    <a:lstStyle/>
                    <a:p>
                      <a:pPr algn="ctr"/>
                      <a:r>
                        <a:rPr lang="en-US" sz="1200" dirty="0"/>
                        <a:t>0.203887</a:t>
                      </a:r>
                    </a:p>
                  </a:txBody>
                  <a:tcPr marL="0" marR="0" marT="0" marB="0" anchor="ctr"/>
                </a:tc>
                <a:tc>
                  <a:txBody>
                    <a:bodyPr/>
                    <a:lstStyle/>
                    <a:p>
                      <a:pPr algn="ctr"/>
                      <a:r>
                        <a:rPr lang="en-US" sz="1200" dirty="0"/>
                        <a:t>0.002997</a:t>
                      </a:r>
                    </a:p>
                  </a:txBody>
                  <a:tcPr marL="0" marR="0" marT="0" marB="0" anchor="ctr"/>
                </a:tc>
                <a:tc>
                  <a:txBody>
                    <a:bodyPr/>
                    <a:lstStyle/>
                    <a:p>
                      <a:pPr algn="ctr"/>
                      <a:r>
                        <a:rPr lang="en-US" sz="1200" dirty="0"/>
                        <a:t>0.008991009</a:t>
                      </a:r>
                    </a:p>
                  </a:txBody>
                  <a:tcPr marL="0" marR="0" marT="0" marB="0" anchor="ctr"/>
                </a:tc>
                <a:extLst>
                  <a:ext uri="{0D108BD9-81ED-4DB2-BD59-A6C34878D82A}">
                    <a16:rowId xmlns:a16="http://schemas.microsoft.com/office/drawing/2014/main" val="3956834110"/>
                  </a:ext>
                </a:extLst>
              </a:tr>
              <a:tr h="248133">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0.027824</a:t>
                      </a:r>
                    </a:p>
                  </a:txBody>
                  <a:tcPr marL="0" marR="0" marT="0" marB="0" anchor="ctr"/>
                </a:tc>
                <a:tc>
                  <a:txBody>
                    <a:bodyPr/>
                    <a:lstStyle/>
                    <a:p>
                      <a:pPr algn="ctr"/>
                      <a:r>
                        <a:rPr lang="en-US" sz="1200" dirty="0"/>
                        <a:t>0.027824</a:t>
                      </a:r>
                    </a:p>
                  </a:txBody>
                  <a:tcPr marL="0" marR="0" marT="0" marB="0" anchor="ctr"/>
                </a:tc>
                <a:tc>
                  <a:txBody>
                    <a:bodyPr/>
                    <a:lstStyle/>
                    <a:p>
                      <a:pPr algn="ctr"/>
                      <a:r>
                        <a:rPr lang="en-US" sz="1200" dirty="0"/>
                        <a:t>1.418373</a:t>
                      </a:r>
                    </a:p>
                  </a:txBody>
                  <a:tcPr marL="0" marR="0" marT="0" marB="0" anchor="ctr"/>
                </a:tc>
                <a:tc>
                  <a:txBody>
                    <a:bodyPr/>
                    <a:lstStyle/>
                    <a:p>
                      <a:pPr algn="ctr"/>
                      <a:r>
                        <a:rPr lang="en-US" sz="1200" dirty="0"/>
                        <a:t>0.124219</a:t>
                      </a:r>
                    </a:p>
                  </a:txBody>
                  <a:tcPr marL="0" marR="0" marT="0" marB="0" anchor="ctr"/>
                </a:tc>
                <a:tc>
                  <a:txBody>
                    <a:bodyPr/>
                    <a:lstStyle/>
                    <a:p>
                      <a:pPr algn="ctr"/>
                      <a:r>
                        <a:rPr lang="en-US" sz="1200" dirty="0"/>
                        <a:t>0.025974</a:t>
                      </a:r>
                    </a:p>
                  </a:txBody>
                  <a:tcPr marL="0" marR="0" marT="0" marB="0" anchor="ctr"/>
                </a:tc>
                <a:tc>
                  <a:txBody>
                    <a:bodyPr/>
                    <a:lstStyle/>
                    <a:p>
                      <a:pPr algn="ctr"/>
                      <a:r>
                        <a:rPr lang="en-US" sz="1200" dirty="0"/>
                        <a:t>0.038961039</a:t>
                      </a:r>
                    </a:p>
                  </a:txBody>
                  <a:tcPr marL="0" marR="0" marT="0" marB="0" anchor="ctr"/>
                </a:tc>
                <a:extLst>
                  <a:ext uri="{0D108BD9-81ED-4DB2-BD59-A6C34878D82A}">
                    <a16:rowId xmlns:a16="http://schemas.microsoft.com/office/drawing/2014/main" val="516376555"/>
                  </a:ext>
                </a:extLst>
              </a:tr>
              <a:tr h="248133">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0.035359</a:t>
                      </a:r>
                    </a:p>
                  </a:txBody>
                  <a:tcPr marL="0" marR="0" marT="0" marB="0" anchor="ctr"/>
                </a:tc>
                <a:tc>
                  <a:txBody>
                    <a:bodyPr/>
                    <a:lstStyle/>
                    <a:p>
                      <a:pPr algn="ctr"/>
                      <a:r>
                        <a:rPr lang="en-US" sz="1200" dirty="0"/>
                        <a:t>0.035359</a:t>
                      </a:r>
                    </a:p>
                  </a:txBody>
                  <a:tcPr marL="0" marR="0" marT="0" marB="0" anchor="ctr"/>
                </a:tc>
                <a:tc>
                  <a:txBody>
                    <a:bodyPr/>
                    <a:lstStyle/>
                    <a:p>
                      <a:pPr algn="ctr"/>
                      <a:r>
                        <a:rPr lang="en-US" sz="1200" dirty="0"/>
                        <a:t>1.689276</a:t>
                      </a:r>
                    </a:p>
                  </a:txBody>
                  <a:tcPr marL="0" marR="0" marT="0" marB="0" anchor="ctr"/>
                </a:tc>
                <a:tc>
                  <a:txBody>
                    <a:bodyPr/>
                    <a:lstStyle/>
                    <a:p>
                      <a:pPr algn="ctr"/>
                      <a:r>
                        <a:rPr lang="en-US" sz="1200" dirty="0"/>
                        <a:t>0.144515</a:t>
                      </a:r>
                    </a:p>
                  </a:txBody>
                  <a:tcPr marL="0" marR="0" marT="0" marB="0" anchor="ctr"/>
                </a:tc>
                <a:tc>
                  <a:txBody>
                    <a:bodyPr/>
                    <a:lstStyle/>
                    <a:p>
                      <a:pPr algn="ctr"/>
                      <a:r>
                        <a:rPr lang="en-US" sz="1200" dirty="0"/>
                        <a:t>0.033966</a:t>
                      </a:r>
                    </a:p>
                  </a:txBody>
                  <a:tcPr marL="0" marR="0" marT="0" marB="0" anchor="ctr"/>
                </a:tc>
                <a:tc>
                  <a:txBody>
                    <a:bodyPr/>
                    <a:lstStyle/>
                    <a:p>
                      <a:pPr algn="ctr"/>
                      <a:r>
                        <a:rPr lang="en-US" sz="1200" dirty="0"/>
                        <a:t>0.040759241</a:t>
                      </a:r>
                    </a:p>
                  </a:txBody>
                  <a:tcPr marL="0" marR="0" marT="0" marB="0" anchor="ctr"/>
                </a:tc>
                <a:extLst>
                  <a:ext uri="{0D108BD9-81ED-4DB2-BD59-A6C34878D82A}">
                    <a16:rowId xmlns:a16="http://schemas.microsoft.com/office/drawing/2014/main" val="246645566"/>
                  </a:ext>
                </a:extLst>
              </a:tr>
            </a:tbl>
          </a:graphicData>
        </a:graphic>
      </p:graphicFrame>
    </p:spTree>
    <p:extLst>
      <p:ext uri="{BB962C8B-B14F-4D97-AF65-F5344CB8AC3E}">
        <p14:creationId xmlns:p14="http://schemas.microsoft.com/office/powerpoint/2010/main" val="509005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60BC46-182E-4D2F-9B50-BCEC23E536D8}"/>
              </a:ext>
            </a:extLst>
          </p:cNvPr>
          <p:cNvSpPr/>
          <p:nvPr/>
        </p:nvSpPr>
        <p:spPr>
          <a:xfrm>
            <a:off x="0" y="0"/>
            <a:ext cx="4263887" cy="1200329"/>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             Alpha diversity regression (focus on </a:t>
            </a:r>
            <a:r>
              <a:rPr lang="en-US" sz="1200" err="1"/>
              <a:t>comamonadaceae</a:t>
            </a:r>
            <a:r>
              <a:rPr lang="en-US" sz="1200"/>
              <a:t>)</a:t>
            </a:r>
          </a:p>
          <a:p>
            <a:pPr lvl="2"/>
            <a:r>
              <a:rPr lang="en-US" sz="1200"/>
              <a:t>1 figure with 6 </a:t>
            </a:r>
            <a:r>
              <a:rPr lang="en-US" sz="1200" err="1"/>
              <a:t>pannels</a:t>
            </a:r>
            <a:r>
              <a:rPr lang="en-US" sz="1200"/>
              <a:t> (observed, Shannon and </a:t>
            </a:r>
            <a:r>
              <a:rPr lang="en-US" sz="1200" err="1"/>
              <a:t>simpson</a:t>
            </a:r>
            <a:r>
              <a:rPr lang="en-US" sz="1200"/>
              <a:t> diversity at Family level for BO and AT) [MAIN]</a:t>
            </a:r>
          </a:p>
        </p:txBody>
      </p:sp>
      <p:pic>
        <p:nvPicPr>
          <p:cNvPr id="10" name="Graphic 9">
            <a:extLst>
              <a:ext uri="{FF2B5EF4-FFF2-40B4-BE49-F238E27FC236}">
                <a16:creationId xmlns:a16="http://schemas.microsoft.com/office/drawing/2014/main" id="{3FA4391E-881E-44A9-AC19-1A9E8FD17D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1365763"/>
            <a:ext cx="12192000" cy="5231791"/>
          </a:xfrm>
          <a:prstGeom prst="rect">
            <a:avLst/>
          </a:prstGeom>
        </p:spPr>
      </p:pic>
      <p:sp>
        <p:nvSpPr>
          <p:cNvPr id="3" name="Rectangle 2"/>
          <p:cNvSpPr/>
          <p:nvPr/>
        </p:nvSpPr>
        <p:spPr>
          <a:xfrm>
            <a:off x="4661452" y="0"/>
            <a:ext cx="7378148" cy="830997"/>
          </a:xfrm>
          <a:prstGeom prst="rect">
            <a:avLst/>
          </a:prstGeom>
        </p:spPr>
        <p:txBody>
          <a:bodyPr wrap="square" lIns="91440" tIns="45720" rIns="91440" bIns="45720" anchor="t">
            <a:spAutoFit/>
          </a:bodyPr>
          <a:lstStyle/>
          <a:p>
            <a:r>
              <a:rPr lang="en-US" sz="1200" b="1"/>
              <a:t>Correlation of alpha diversity indexes between the above-expected subset and the full  </a:t>
            </a:r>
            <a:r>
              <a:rPr lang="en-US" sz="1200" b="1" err="1"/>
              <a:t>rhizospherecommunity</a:t>
            </a:r>
            <a:r>
              <a:rPr lang="en-US" sz="1200" b="1"/>
              <a:t> at Family level</a:t>
            </a:r>
            <a:r>
              <a:rPr lang="en-US" sz="1200"/>
              <a:t>. The blue lines indicate a loess regression, and the gray area indicates confidence intervals. Diversity indexes shown are Observed number of taxa (left), Shannon (center), and Simpson (right) in the rhizosphere compartment of  </a:t>
            </a:r>
            <a:r>
              <a:rPr lang="en-US" sz="1200" i="1"/>
              <a:t>A. thaliana </a:t>
            </a:r>
            <a:r>
              <a:rPr lang="en-US" sz="1200"/>
              <a:t>(top) and </a:t>
            </a:r>
            <a:r>
              <a:rPr lang="en-US" sz="1200" i="1"/>
              <a:t>B. </a:t>
            </a:r>
            <a:r>
              <a:rPr lang="en-US" sz="1200" i="1" err="1"/>
              <a:t>oleraceae</a:t>
            </a:r>
            <a:r>
              <a:rPr lang="en-US" sz="1200" i="1"/>
              <a:t> </a:t>
            </a:r>
            <a:r>
              <a:rPr lang="en-US" sz="1200"/>
              <a:t>(bottom). </a:t>
            </a:r>
            <a:r>
              <a:rPr lang="en-US" sz="1200" err="1"/>
              <a:t>Comamonadaceae</a:t>
            </a:r>
            <a:r>
              <a:rPr lang="en-US" sz="1200"/>
              <a:t> family is highlighted in red.</a:t>
            </a:r>
          </a:p>
        </p:txBody>
      </p:sp>
    </p:spTree>
    <p:extLst>
      <p:ext uri="{BB962C8B-B14F-4D97-AF65-F5344CB8AC3E}">
        <p14:creationId xmlns:p14="http://schemas.microsoft.com/office/powerpoint/2010/main" val="4258334454"/>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D7463-B29A-4463-B2C5-31E5012A7F3D}"/>
              </a:ext>
            </a:extLst>
          </p:cNvPr>
          <p:cNvSpPr/>
          <p:nvPr/>
        </p:nvSpPr>
        <p:spPr>
          <a:xfrm>
            <a:off x="0" y="0"/>
            <a:ext cx="5506065" cy="1015663"/>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             Alpha diversity regression (focus on </a:t>
            </a:r>
            <a:r>
              <a:rPr lang="en-US" sz="1200" err="1"/>
              <a:t>comamonadaceae</a:t>
            </a:r>
            <a:r>
              <a:rPr lang="en-US" sz="1200"/>
              <a:t>)</a:t>
            </a:r>
          </a:p>
          <a:p>
            <a:pPr lvl="2"/>
            <a:r>
              <a:rPr lang="en-US" sz="1200"/>
              <a:t>1 figures with 6 </a:t>
            </a:r>
            <a:r>
              <a:rPr lang="en-US" sz="1200" err="1"/>
              <a:t>pannels</a:t>
            </a:r>
            <a:r>
              <a:rPr lang="en-US" sz="1200"/>
              <a:t> each (observed, Shannon and </a:t>
            </a:r>
            <a:r>
              <a:rPr lang="en-US" sz="1200" err="1"/>
              <a:t>simpson</a:t>
            </a:r>
            <a:r>
              <a:rPr lang="en-US" sz="1200"/>
              <a:t> </a:t>
            </a:r>
            <a:r>
              <a:rPr lang="en-US" sz="1200" err="1"/>
              <a:t>diversty</a:t>
            </a:r>
            <a:r>
              <a:rPr lang="en-US" sz="1200"/>
              <a:t> at </a:t>
            </a:r>
            <a:r>
              <a:rPr lang="en-US" sz="1200" b="1"/>
              <a:t>Order level </a:t>
            </a:r>
            <a:r>
              <a:rPr lang="en-US" sz="1200"/>
              <a:t>for BO and AT) [2 SUP]</a:t>
            </a:r>
          </a:p>
        </p:txBody>
      </p:sp>
      <p:pic>
        <p:nvPicPr>
          <p:cNvPr id="10" name="Graphic 9">
            <a:extLst>
              <a:ext uri="{FF2B5EF4-FFF2-40B4-BE49-F238E27FC236}">
                <a16:creationId xmlns:a16="http://schemas.microsoft.com/office/drawing/2014/main" id="{8FBB3662-302F-4885-AF34-D2F593B21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065784"/>
            <a:ext cx="12192000" cy="5108268"/>
          </a:xfrm>
          <a:prstGeom prst="rect">
            <a:avLst/>
          </a:prstGeom>
        </p:spPr>
      </p:pic>
      <p:sp>
        <p:nvSpPr>
          <p:cNvPr id="4" name="Rectangle 3"/>
          <p:cNvSpPr/>
          <p:nvPr/>
        </p:nvSpPr>
        <p:spPr>
          <a:xfrm>
            <a:off x="5732206" y="0"/>
            <a:ext cx="6472494" cy="830997"/>
          </a:xfrm>
          <a:prstGeom prst="rect">
            <a:avLst/>
          </a:prstGeom>
        </p:spPr>
        <p:txBody>
          <a:bodyPr wrap="square">
            <a:spAutoFit/>
          </a:bodyPr>
          <a:lstStyle/>
          <a:p>
            <a:r>
              <a:rPr lang="en-US" sz="1200" b="1"/>
              <a:t>Correlation of alpha diversity indexes between the above-expected subset and the full rhizosphere community at Order level</a:t>
            </a:r>
            <a:r>
              <a:rPr lang="en-US" sz="1200"/>
              <a:t>. The blue lines indicate a loess regression, and the gray area indicates confidence intervals. Diversity indexes shown are Observed number of taxa (left), Shannon (center), and Simpson (right) in the rhizosphere compartment of  </a:t>
            </a:r>
            <a:r>
              <a:rPr lang="en-US" sz="1200" i="1"/>
              <a:t>A. thaliana </a:t>
            </a:r>
            <a:r>
              <a:rPr lang="en-US" sz="1200"/>
              <a:t>(top) and </a:t>
            </a:r>
            <a:r>
              <a:rPr lang="en-US" sz="1200" i="1"/>
              <a:t>B. </a:t>
            </a:r>
            <a:r>
              <a:rPr lang="en-US" sz="1200" i="1" err="1"/>
              <a:t>oleraceae</a:t>
            </a:r>
            <a:r>
              <a:rPr lang="en-US" sz="1200" i="1"/>
              <a:t> </a:t>
            </a:r>
            <a:r>
              <a:rPr lang="en-US" sz="1200"/>
              <a:t>(bottom). </a:t>
            </a:r>
          </a:p>
        </p:txBody>
      </p:sp>
    </p:spTree>
    <p:extLst>
      <p:ext uri="{BB962C8B-B14F-4D97-AF65-F5344CB8AC3E}">
        <p14:creationId xmlns:p14="http://schemas.microsoft.com/office/powerpoint/2010/main" val="3980310468"/>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1A86E-5AA6-4413-8203-AD8F22C9BA47}"/>
              </a:ext>
            </a:extLst>
          </p:cNvPr>
          <p:cNvSpPr/>
          <p:nvPr/>
        </p:nvSpPr>
        <p:spPr>
          <a:xfrm>
            <a:off x="0" y="0"/>
            <a:ext cx="5120640" cy="1015663"/>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             Alpha diversity regression (focus on </a:t>
            </a:r>
            <a:r>
              <a:rPr lang="en-US" sz="1200" err="1"/>
              <a:t>comamonadaceae</a:t>
            </a:r>
            <a:r>
              <a:rPr lang="en-US" sz="1200"/>
              <a:t>)</a:t>
            </a:r>
          </a:p>
          <a:p>
            <a:pPr lvl="2"/>
            <a:r>
              <a:rPr lang="en-US" sz="1200"/>
              <a:t>1 figures with 6 </a:t>
            </a:r>
            <a:r>
              <a:rPr lang="en-US" sz="1200" err="1"/>
              <a:t>pannels</a:t>
            </a:r>
            <a:r>
              <a:rPr lang="en-US" sz="1200"/>
              <a:t> each (observed, Shannon and </a:t>
            </a:r>
            <a:r>
              <a:rPr lang="en-US" sz="1200" err="1"/>
              <a:t>simpson</a:t>
            </a:r>
            <a:r>
              <a:rPr lang="en-US" sz="1200"/>
              <a:t> </a:t>
            </a:r>
            <a:r>
              <a:rPr lang="en-US" sz="1200" err="1"/>
              <a:t>diversty</a:t>
            </a:r>
            <a:r>
              <a:rPr lang="en-US" sz="1200"/>
              <a:t> at </a:t>
            </a:r>
            <a:r>
              <a:rPr lang="en-US" sz="1200" b="1"/>
              <a:t>Class level </a:t>
            </a:r>
            <a:r>
              <a:rPr lang="en-US" sz="1200"/>
              <a:t>for BO and AT) [2 SUP]</a:t>
            </a:r>
          </a:p>
        </p:txBody>
      </p:sp>
      <p:pic>
        <p:nvPicPr>
          <p:cNvPr id="8" name="Graphic 7">
            <a:extLst>
              <a:ext uri="{FF2B5EF4-FFF2-40B4-BE49-F238E27FC236}">
                <a16:creationId xmlns:a16="http://schemas.microsoft.com/office/drawing/2014/main" id="{EE209B4A-F046-494D-929B-77698B53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226559"/>
            <a:ext cx="12192000" cy="5108268"/>
          </a:xfrm>
          <a:prstGeom prst="rect">
            <a:avLst/>
          </a:prstGeom>
        </p:spPr>
      </p:pic>
      <p:sp>
        <p:nvSpPr>
          <p:cNvPr id="4" name="Rectangle 3"/>
          <p:cNvSpPr/>
          <p:nvPr/>
        </p:nvSpPr>
        <p:spPr>
          <a:xfrm>
            <a:off x="5120640" y="0"/>
            <a:ext cx="7084060" cy="830997"/>
          </a:xfrm>
          <a:prstGeom prst="rect">
            <a:avLst/>
          </a:prstGeom>
        </p:spPr>
        <p:txBody>
          <a:bodyPr wrap="square">
            <a:spAutoFit/>
          </a:bodyPr>
          <a:lstStyle/>
          <a:p>
            <a:r>
              <a:rPr lang="en-US" sz="1200" b="1"/>
              <a:t>Correlation of alpha diversity indexes between the above-expected subset and the full rhizosphere community at Class level</a:t>
            </a:r>
            <a:r>
              <a:rPr lang="en-US" sz="1200"/>
              <a:t>. The blue lines indicate a loess regression, and the gray area indicates confidence intervals. Diversity indexes shown are Observed number of taxa (left), Shannon (center), and Simpson (right) in the rhizosphere compartment of  </a:t>
            </a:r>
            <a:r>
              <a:rPr lang="en-US" sz="1200" i="1"/>
              <a:t>A. thaliana </a:t>
            </a:r>
            <a:r>
              <a:rPr lang="en-US" sz="1200"/>
              <a:t>(top) and </a:t>
            </a:r>
            <a:r>
              <a:rPr lang="en-US" sz="1200" i="1"/>
              <a:t>B. </a:t>
            </a:r>
            <a:r>
              <a:rPr lang="en-US" sz="1200" i="1" err="1"/>
              <a:t>oleraceae</a:t>
            </a:r>
            <a:r>
              <a:rPr lang="en-US" sz="1200" i="1"/>
              <a:t> </a:t>
            </a:r>
            <a:r>
              <a:rPr lang="en-US" sz="1200"/>
              <a:t>(bottom). </a:t>
            </a:r>
          </a:p>
        </p:txBody>
      </p:sp>
    </p:spTree>
    <p:extLst>
      <p:ext uri="{BB962C8B-B14F-4D97-AF65-F5344CB8AC3E}">
        <p14:creationId xmlns:p14="http://schemas.microsoft.com/office/powerpoint/2010/main" val="3941671840"/>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BDD5F2-0D54-4B45-85A7-DCD537D4C921}"/>
              </a:ext>
            </a:extLst>
          </p:cNvPr>
          <p:cNvSpPr/>
          <p:nvPr/>
        </p:nvSpPr>
        <p:spPr>
          <a:xfrm>
            <a:off x="0" y="0"/>
            <a:ext cx="3766930" cy="1200329"/>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Above-expected differential </a:t>
            </a:r>
            <a:r>
              <a:rPr lang="en-US" sz="1200" err="1"/>
              <a:t>abudances</a:t>
            </a:r>
            <a:r>
              <a:rPr lang="en-US" sz="1200"/>
              <a:t> </a:t>
            </a:r>
          </a:p>
          <a:p>
            <a:pPr lvl="0"/>
            <a:r>
              <a:rPr lang="en-US" sz="1200"/>
              <a:t>1 figure with 2 </a:t>
            </a:r>
            <a:r>
              <a:rPr lang="en-US" sz="1200" err="1"/>
              <a:t>pannels</a:t>
            </a:r>
            <a:r>
              <a:rPr lang="en-US" sz="1200"/>
              <a:t>, has complex matrix of heat trees [MAIN]</a:t>
            </a:r>
          </a:p>
          <a:p>
            <a:pPr lvl="1"/>
            <a:endParaRPr lang="en-US" sz="1200"/>
          </a:p>
        </p:txBody>
      </p:sp>
      <p:sp>
        <p:nvSpPr>
          <p:cNvPr id="3" name="Rectangle 2"/>
          <p:cNvSpPr/>
          <p:nvPr/>
        </p:nvSpPr>
        <p:spPr>
          <a:xfrm>
            <a:off x="3856384" y="0"/>
            <a:ext cx="8514522" cy="1015663"/>
          </a:xfrm>
          <a:prstGeom prst="rect">
            <a:avLst/>
          </a:prstGeom>
        </p:spPr>
        <p:txBody>
          <a:bodyPr wrap="square">
            <a:spAutoFit/>
          </a:bodyPr>
          <a:lstStyle/>
          <a:p>
            <a:r>
              <a:rPr lang="en-US" sz="1200" b="1"/>
              <a:t>Figure X. Differentially abundant ASVs in the above-expected subset. [MAIN]. </a:t>
            </a:r>
            <a:r>
              <a:rPr lang="en-US" sz="1200"/>
              <a:t>Matrix of heat trees showing differentially abundant ASVs occurring above expected according to a Neutral Community Model (NCM) for (A) </a:t>
            </a:r>
            <a:r>
              <a:rPr lang="en-US" sz="1200" i="1"/>
              <a:t>A. thaliana</a:t>
            </a:r>
            <a:r>
              <a:rPr lang="en-US" sz="1200"/>
              <a:t> and (B) </a:t>
            </a:r>
            <a:r>
              <a:rPr lang="en-US" sz="1200" i="1"/>
              <a:t>B oleracea</a:t>
            </a:r>
            <a:r>
              <a:rPr lang="en-US" sz="1200"/>
              <a:t>. Branches are colored according to pairwise comparisons; the brown color indicates higher abundance of the ASVs on the treatment indicated by columns, while the teal color indicates higher abundance in the treatments indicated by the rows.</a:t>
            </a:r>
            <a:r>
              <a:rPr lang="en-US" sz="1200">
                <a:solidFill>
                  <a:srgbClr val="FF0000"/>
                </a:solidFill>
              </a:rPr>
              <a:t> </a:t>
            </a:r>
            <a:r>
              <a:rPr lang="en-US" sz="1200"/>
              <a:t>The grey tree at the low left panel contains is the legend key of the bacterial taxa in each of the taxonomical ranks. Each tip represents one ASV.  </a:t>
            </a:r>
            <a:endParaRPr lang="en-US" sz="1200">
              <a:solidFill>
                <a:srgbClr val="FF0000"/>
              </a:solidFill>
              <a:highlight>
                <a:srgbClr val="FFFF00"/>
              </a:highlight>
            </a:endParaRPr>
          </a:p>
        </p:txBody>
      </p:sp>
      <p:sp>
        <p:nvSpPr>
          <p:cNvPr id="7" name="TextBox 6">
            <a:extLst>
              <a:ext uri="{FF2B5EF4-FFF2-40B4-BE49-F238E27FC236}">
                <a16:creationId xmlns:a16="http://schemas.microsoft.com/office/drawing/2014/main" id="{43A95FDB-8D02-C91C-DE63-93820C0649D1}"/>
              </a:ext>
            </a:extLst>
          </p:cNvPr>
          <p:cNvSpPr txBox="1"/>
          <p:nvPr/>
        </p:nvSpPr>
        <p:spPr>
          <a:xfrm>
            <a:off x="953690" y="4854178"/>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8" name="Picture 8">
            <a:extLst>
              <a:ext uri="{FF2B5EF4-FFF2-40B4-BE49-F238E27FC236}">
                <a16:creationId xmlns:a16="http://schemas.microsoft.com/office/drawing/2014/main" id="{A8E5043C-91DF-4684-E0DC-77F47B262440}"/>
              </a:ext>
            </a:extLst>
          </p:cNvPr>
          <p:cNvPicPr>
            <a:picLocks noChangeAspect="1"/>
          </p:cNvPicPr>
          <p:nvPr/>
        </p:nvPicPr>
        <p:blipFill>
          <a:blip r:embed="rId4"/>
          <a:stretch>
            <a:fillRect/>
          </a:stretch>
        </p:blipFill>
        <p:spPr>
          <a:xfrm>
            <a:off x="341586" y="1303533"/>
            <a:ext cx="11466786" cy="5554216"/>
          </a:xfrm>
          <a:prstGeom prst="rect">
            <a:avLst/>
          </a:prstGeom>
        </p:spPr>
      </p:pic>
    </p:spTree>
    <p:extLst>
      <p:ext uri="{BB962C8B-B14F-4D97-AF65-F5344CB8AC3E}">
        <p14:creationId xmlns:p14="http://schemas.microsoft.com/office/powerpoint/2010/main" val="2954871370"/>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4247317"/>
          </a:xfrm>
          <a:prstGeom prst="rect">
            <a:avLst/>
          </a:prstGeom>
        </p:spPr>
        <p:txBody>
          <a:bodyPr wrap="square">
            <a:spAutoFit/>
          </a:bodyPr>
          <a:lstStyle/>
          <a:p>
            <a:r>
              <a:rPr lang="en-US" b="1"/>
              <a:t>Discussion</a:t>
            </a:r>
            <a:endParaRPr lang="en-US"/>
          </a:p>
          <a:p>
            <a:r>
              <a:rPr lang="en-US" i="1"/>
              <a:t>Methyl </a:t>
            </a:r>
            <a:r>
              <a:rPr lang="en-US" i="1" err="1"/>
              <a:t>Jasmonate</a:t>
            </a:r>
            <a:r>
              <a:rPr lang="en-US" i="1"/>
              <a:t> triggers plant defense</a:t>
            </a:r>
            <a:endParaRPr lang="en-US"/>
          </a:p>
          <a:p>
            <a:pPr marL="171450" lvl="0" indent="-171450">
              <a:buFont typeface="Arial" pitchFamily="34" charset="0"/>
              <a:buChar char="•"/>
            </a:pPr>
            <a:r>
              <a:rPr lang="en-US"/>
              <a:t>Validate Experimental approach </a:t>
            </a:r>
          </a:p>
          <a:p>
            <a:pPr marL="628650" lvl="1" indent="-171450">
              <a:buFont typeface="Arial" pitchFamily="34" charset="0"/>
              <a:buChar char="•"/>
            </a:pPr>
            <a:r>
              <a:rPr lang="en-US">
                <a:solidFill>
                  <a:srgbClr val="C00000"/>
                </a:solidFill>
              </a:rPr>
              <a:t>(plenty of references already use </a:t>
            </a:r>
            <a:r>
              <a:rPr lang="en-US" err="1">
                <a:solidFill>
                  <a:srgbClr val="C00000"/>
                </a:solidFill>
              </a:rPr>
              <a:t>MeJA</a:t>
            </a:r>
            <a:r>
              <a:rPr lang="en-US">
                <a:solidFill>
                  <a:srgbClr val="C00000"/>
                </a:solidFill>
              </a:rPr>
              <a:t> to stress plants, we don’t need to give much attention)</a:t>
            </a:r>
          </a:p>
          <a:p>
            <a:pPr marL="171450" indent="-171450">
              <a:buFont typeface="Arial" pitchFamily="34" charset="0"/>
              <a:buChar char="•"/>
            </a:pPr>
            <a:r>
              <a:rPr lang="en-US" err="1"/>
              <a:t>MeJA</a:t>
            </a:r>
            <a:r>
              <a:rPr lang="en-US"/>
              <a:t> impacts the microbial community similarly to Oral Secretion, thus </a:t>
            </a:r>
            <a:r>
              <a:rPr lang="en-US" err="1"/>
              <a:t>MeJA</a:t>
            </a:r>
            <a:r>
              <a:rPr lang="en-US"/>
              <a:t> can be used in place of real insects </a:t>
            </a:r>
          </a:p>
          <a:p>
            <a:pPr marL="628650" lvl="1" indent="-171450">
              <a:buFont typeface="Arial" pitchFamily="34" charset="0"/>
              <a:buChar char="•"/>
            </a:pPr>
            <a:r>
              <a:rPr lang="en-US">
                <a:solidFill>
                  <a:srgbClr val="C00000"/>
                </a:solidFill>
              </a:rPr>
              <a:t>(there are “ifs” and “buts” here, so we don’t really have definitive evidence on this. The real evidence is that the plant is stressed)</a:t>
            </a:r>
          </a:p>
          <a:p>
            <a:pPr marL="171450" indent="-171450">
              <a:buFont typeface="Arial" pitchFamily="34" charset="0"/>
              <a:buChar char="•"/>
            </a:pPr>
            <a:r>
              <a:rPr lang="en-US"/>
              <a:t>Show methodological variation on </a:t>
            </a:r>
            <a:r>
              <a:rPr lang="en-US" err="1"/>
              <a:t>MeJA</a:t>
            </a:r>
            <a:r>
              <a:rPr lang="en-US"/>
              <a:t> applications (foliar spray and sealed chamber)</a:t>
            </a:r>
          </a:p>
          <a:p>
            <a:pPr marL="628650" lvl="1" indent="-171450">
              <a:buFont typeface="Arial" pitchFamily="34" charset="0"/>
              <a:buChar char="•"/>
            </a:pPr>
            <a:r>
              <a:rPr lang="en-US">
                <a:solidFill>
                  <a:srgbClr val="C00000"/>
                </a:solidFill>
              </a:rPr>
              <a:t>(our method provides a better entry of </a:t>
            </a:r>
            <a:r>
              <a:rPr lang="en-US" err="1">
                <a:solidFill>
                  <a:srgbClr val="C00000"/>
                </a:solidFill>
              </a:rPr>
              <a:t>MeJA</a:t>
            </a:r>
            <a:r>
              <a:rPr lang="en-US">
                <a:solidFill>
                  <a:srgbClr val="C00000"/>
                </a:solidFill>
              </a:rPr>
              <a:t> to the plant than foliar spray, but it is less arguably less work &amp; resource intensive than release in a sealed chamber. We also better avoid direct contact of </a:t>
            </a:r>
            <a:r>
              <a:rPr lang="en-US" err="1">
                <a:solidFill>
                  <a:srgbClr val="C00000"/>
                </a:solidFill>
              </a:rPr>
              <a:t>MeJA</a:t>
            </a:r>
            <a:r>
              <a:rPr lang="en-US">
                <a:solidFill>
                  <a:srgbClr val="C00000"/>
                </a:solidFill>
              </a:rPr>
              <a:t> with soil)</a:t>
            </a:r>
            <a:endParaRPr lang="en-US"/>
          </a:p>
          <a:p>
            <a:pPr marL="628650" lvl="1" indent="-171450">
              <a:buFont typeface="Arial" pitchFamily="34" charset="0"/>
              <a:buChar char="•"/>
            </a:pPr>
            <a:endParaRPr lang="en-US"/>
          </a:p>
          <a:p>
            <a:pPr marL="628650" lvl="1" indent="-171450">
              <a:buFont typeface="Arial" pitchFamily="34" charset="0"/>
              <a:buChar char="•"/>
            </a:pPr>
            <a:endParaRPr lang="en-US"/>
          </a:p>
          <a:p>
            <a:pPr marL="628650" lvl="1" indent="-171450">
              <a:buFont typeface="Arial" pitchFamily="34" charset="0"/>
              <a:buChar char="•"/>
            </a:pPr>
            <a:endParaRPr lang="en-US"/>
          </a:p>
          <a:p>
            <a:pPr marL="628650" lvl="1" indent="-171450">
              <a:buFont typeface="Arial" pitchFamily="34" charset="0"/>
              <a:buChar char="•"/>
            </a:pPr>
            <a:endParaRPr lang="en-US"/>
          </a:p>
          <a:p>
            <a:pPr marL="628650" lvl="1" indent="-171450">
              <a:buFont typeface="Arial" pitchFamily="34" charset="0"/>
              <a:buChar char="•"/>
            </a:pPr>
            <a:endParaRPr lang="en-US"/>
          </a:p>
        </p:txBody>
      </p:sp>
    </p:spTree>
    <p:extLst>
      <p:ext uri="{BB962C8B-B14F-4D97-AF65-F5344CB8AC3E}">
        <p14:creationId xmlns:p14="http://schemas.microsoft.com/office/powerpoint/2010/main" val="2416555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569700" cy="3970318"/>
          </a:xfrm>
          <a:prstGeom prst="rect">
            <a:avLst/>
          </a:prstGeom>
        </p:spPr>
        <p:txBody>
          <a:bodyPr wrap="square">
            <a:spAutoFit/>
          </a:bodyPr>
          <a:lstStyle/>
          <a:p>
            <a:r>
              <a:rPr lang="en-US" b="1"/>
              <a:t>Discussion</a:t>
            </a:r>
            <a:endParaRPr lang="en-US" i="1"/>
          </a:p>
          <a:p>
            <a:r>
              <a:rPr lang="en-US" i="1"/>
              <a:t>Stress treatments were subtle on the structure of the full community but clear on the taxa </a:t>
            </a:r>
            <a:r>
              <a:rPr lang="en-US" i="1" err="1"/>
              <a:t>occuring</a:t>
            </a:r>
            <a:r>
              <a:rPr lang="en-US" i="1"/>
              <a:t> above </a:t>
            </a:r>
            <a:r>
              <a:rPr lang="en-US" i="1" err="1"/>
              <a:t>neutraility</a:t>
            </a:r>
            <a:endParaRPr lang="en-US" i="1"/>
          </a:p>
          <a:p>
            <a:pPr marL="171450" indent="-171450">
              <a:buFont typeface="Arial" pitchFamily="34" charset="0"/>
              <a:buChar char="•"/>
            </a:pPr>
            <a:r>
              <a:rPr lang="en-US"/>
              <a:t>Compare base alpha and beta diversity to other references</a:t>
            </a:r>
          </a:p>
          <a:p>
            <a:pPr marL="628650" lvl="1" indent="-171450">
              <a:buFont typeface="Arial" pitchFamily="34" charset="0"/>
              <a:buChar char="•"/>
            </a:pPr>
            <a:r>
              <a:rPr lang="en-US">
                <a:solidFill>
                  <a:srgbClr val="C00000"/>
                </a:solidFill>
              </a:rPr>
              <a:t>(other references only use the basic analysis methods on roots and soils but do not highlight </a:t>
            </a:r>
            <a:r>
              <a:rPr lang="en-US" err="1">
                <a:solidFill>
                  <a:srgbClr val="C00000"/>
                </a:solidFill>
              </a:rPr>
              <a:t>comamonadaceae</a:t>
            </a:r>
            <a:r>
              <a:rPr lang="en-US">
                <a:solidFill>
                  <a:srgbClr val="C00000"/>
                </a:solidFill>
              </a:rPr>
              <a:t>,.they also only test a single plant species on every report, no use of neutral models, network or random forest)</a:t>
            </a:r>
          </a:p>
          <a:p>
            <a:pPr marL="171450" lvl="0" indent="-171450">
              <a:buFont typeface="Arial" pitchFamily="34" charset="0"/>
              <a:buChar char="•"/>
            </a:pPr>
            <a:r>
              <a:rPr lang="en-US"/>
              <a:t>Advantages Methodological approach on neutral models </a:t>
            </a:r>
          </a:p>
          <a:p>
            <a:pPr marL="628650" lvl="1" indent="-171450">
              <a:buFont typeface="Arial" pitchFamily="34" charset="0"/>
              <a:buChar char="•"/>
            </a:pPr>
            <a:r>
              <a:rPr lang="en-US">
                <a:solidFill>
                  <a:srgbClr val="C00000"/>
                </a:solidFill>
              </a:rPr>
              <a:t>(a model-based selection of ASVs that can be further analyzed, has clear definitions and is </a:t>
            </a:r>
            <a:r>
              <a:rPr lang="en-US" err="1">
                <a:solidFill>
                  <a:srgbClr val="C00000"/>
                </a:solidFill>
              </a:rPr>
              <a:t>easely</a:t>
            </a:r>
            <a:r>
              <a:rPr lang="en-US">
                <a:solidFill>
                  <a:srgbClr val="C00000"/>
                </a:solidFill>
              </a:rPr>
              <a:t> reproducible)</a:t>
            </a:r>
          </a:p>
          <a:p>
            <a:pPr marL="171450" indent="-171450">
              <a:buFont typeface="Arial" pitchFamily="34" charset="0"/>
              <a:buChar char="•"/>
            </a:pPr>
            <a:r>
              <a:rPr lang="en-US"/>
              <a:t>the neutral splitting-and-joining can help see subtle treatment effects ;</a:t>
            </a:r>
          </a:p>
          <a:p>
            <a:pPr marL="628650" lvl="1" indent="-171450">
              <a:buFont typeface="Arial" pitchFamily="34" charset="0"/>
              <a:buChar char="•"/>
            </a:pPr>
            <a:r>
              <a:rPr lang="en-US">
                <a:solidFill>
                  <a:srgbClr val="C00000"/>
                </a:solidFill>
              </a:rPr>
              <a:t>(turns </a:t>
            </a:r>
            <a:r>
              <a:rPr lang="en-US" err="1">
                <a:solidFill>
                  <a:srgbClr val="C00000"/>
                </a:solidFill>
              </a:rPr>
              <a:t>sublte</a:t>
            </a:r>
            <a:r>
              <a:rPr lang="en-US">
                <a:solidFill>
                  <a:srgbClr val="C00000"/>
                </a:solidFill>
              </a:rPr>
              <a:t> treatment effects into very clear community differences – it helps in finding the differences that matter to treatments without directly looking at differences in ASV </a:t>
            </a:r>
            <a:r>
              <a:rPr lang="en-US" err="1">
                <a:solidFill>
                  <a:srgbClr val="C00000"/>
                </a:solidFill>
              </a:rPr>
              <a:t>abudance</a:t>
            </a:r>
            <a:r>
              <a:rPr lang="en-US">
                <a:solidFill>
                  <a:srgbClr val="C00000"/>
                </a:solidFill>
              </a:rPr>
              <a:t> between treatments)</a:t>
            </a:r>
          </a:p>
          <a:p>
            <a:pPr marL="171450" indent="-171450">
              <a:buFont typeface="Arial" pitchFamily="34" charset="0"/>
              <a:buChar char="•"/>
            </a:pPr>
            <a:r>
              <a:rPr lang="en-US"/>
              <a:t>the neutral tree can help locate a diversity hotspot (mention </a:t>
            </a:r>
            <a:r>
              <a:rPr lang="en-US" err="1"/>
              <a:t>rhizobiales</a:t>
            </a:r>
            <a:r>
              <a:rPr lang="en-US"/>
              <a:t> but limit discussion)</a:t>
            </a:r>
          </a:p>
          <a:p>
            <a:pPr marL="628650" lvl="1" indent="-171450">
              <a:buFont typeface="Arial" pitchFamily="34" charset="0"/>
              <a:buChar char="•"/>
            </a:pPr>
            <a:r>
              <a:rPr lang="en-US">
                <a:solidFill>
                  <a:srgbClr val="C00000"/>
                </a:solidFill>
              </a:rPr>
              <a:t>(Modern visualization allows us to screen all phylogenetic levels and their relationships, </a:t>
            </a:r>
            <a:r>
              <a:rPr lang="en-US" err="1">
                <a:solidFill>
                  <a:srgbClr val="C00000"/>
                </a:solidFill>
              </a:rPr>
              <a:t>pinponting</a:t>
            </a:r>
            <a:r>
              <a:rPr lang="en-US">
                <a:solidFill>
                  <a:srgbClr val="C00000"/>
                </a:solidFill>
              </a:rPr>
              <a:t> key drivers for differences and similarities between treatments)</a:t>
            </a:r>
          </a:p>
        </p:txBody>
      </p:sp>
    </p:spTree>
    <p:extLst>
      <p:ext uri="{BB962C8B-B14F-4D97-AF65-F5344CB8AC3E}">
        <p14:creationId xmlns:p14="http://schemas.microsoft.com/office/powerpoint/2010/main" val="1332946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710"/>
            <a:ext cx="11557000" cy="2862322"/>
          </a:xfrm>
          <a:prstGeom prst="rect">
            <a:avLst/>
          </a:prstGeom>
        </p:spPr>
        <p:txBody>
          <a:bodyPr wrap="square">
            <a:spAutoFit/>
          </a:bodyPr>
          <a:lstStyle/>
          <a:p>
            <a:r>
              <a:rPr lang="en-US" b="1"/>
              <a:t>Discussion</a:t>
            </a:r>
            <a:endParaRPr lang="en-US"/>
          </a:p>
          <a:p>
            <a:r>
              <a:rPr lang="en-US" i="1"/>
              <a:t>“Fishing” with Fisher: 1 out of 1.111 taxa highlighted by 3 different methods</a:t>
            </a:r>
            <a:endParaRPr lang="en-US"/>
          </a:p>
          <a:p>
            <a:pPr marL="171450" indent="-171450">
              <a:buFont typeface="Arial" pitchFamily="34" charset="0"/>
              <a:buChar char="•"/>
            </a:pPr>
            <a:r>
              <a:rPr lang="en-US"/>
              <a:t>Show how the excess of information complicates analysis</a:t>
            </a:r>
          </a:p>
          <a:p>
            <a:pPr marL="628650" lvl="1" indent="-171450">
              <a:buFont typeface="Arial" pitchFamily="34" charset="0"/>
              <a:buChar char="•"/>
            </a:pPr>
            <a:r>
              <a:rPr lang="en-US">
                <a:solidFill>
                  <a:srgbClr val="C00000"/>
                </a:solidFill>
              </a:rPr>
              <a:t>(</a:t>
            </a:r>
            <a:r>
              <a:rPr lang="en-US" err="1">
                <a:solidFill>
                  <a:srgbClr val="C00000"/>
                </a:solidFill>
              </a:rPr>
              <a:t>Adress</a:t>
            </a:r>
            <a:r>
              <a:rPr lang="en-US">
                <a:solidFill>
                  <a:srgbClr val="C00000"/>
                </a:solidFill>
              </a:rPr>
              <a:t> complexity of </a:t>
            </a:r>
            <a:r>
              <a:rPr lang="en-US" err="1">
                <a:solidFill>
                  <a:srgbClr val="C00000"/>
                </a:solidFill>
              </a:rPr>
              <a:t>microbiomes</a:t>
            </a:r>
            <a:r>
              <a:rPr lang="en-US">
                <a:solidFill>
                  <a:srgbClr val="C00000"/>
                </a:solidFill>
              </a:rPr>
              <a:t> and their analysis methods)</a:t>
            </a:r>
          </a:p>
          <a:p>
            <a:pPr marL="171450" indent="-171450">
              <a:buFont typeface="Arial" pitchFamily="34" charset="0"/>
              <a:buChar char="•"/>
            </a:pPr>
            <a:r>
              <a:rPr lang="en-US"/>
              <a:t>Show that after using several methods we still have a complex dataset</a:t>
            </a:r>
          </a:p>
          <a:p>
            <a:pPr marL="628650" lvl="1" indent="-171450">
              <a:buFont typeface="Arial" pitchFamily="34" charset="0"/>
              <a:buChar char="•"/>
            </a:pPr>
            <a:r>
              <a:rPr lang="en-US">
                <a:solidFill>
                  <a:srgbClr val="C00000"/>
                </a:solidFill>
              </a:rPr>
              <a:t>(even on a small subset of 346 ASVs, we have several different classifications, </a:t>
            </a:r>
            <a:r>
              <a:rPr lang="en-US" err="1">
                <a:solidFill>
                  <a:srgbClr val="C00000"/>
                </a:solidFill>
              </a:rPr>
              <a:t>imporance</a:t>
            </a:r>
            <a:r>
              <a:rPr lang="en-US">
                <a:solidFill>
                  <a:srgbClr val="C00000"/>
                </a:solidFill>
              </a:rPr>
              <a:t> tags, and 4 distinct base datasets)</a:t>
            </a:r>
          </a:p>
          <a:p>
            <a:pPr marL="171450" indent="-171450">
              <a:buFont typeface="Arial" pitchFamily="34" charset="0"/>
              <a:buChar char="•"/>
            </a:pPr>
            <a:r>
              <a:rPr lang="en-US"/>
              <a:t>the fisher test in a heat tree helps summarizing findings (approach to data deluge)</a:t>
            </a:r>
          </a:p>
          <a:p>
            <a:pPr marL="628650" lvl="1" indent="-171450">
              <a:buFont typeface="Arial" pitchFamily="34" charset="0"/>
              <a:buChar char="•"/>
            </a:pPr>
            <a:r>
              <a:rPr lang="en-US">
                <a:solidFill>
                  <a:srgbClr val="C00000"/>
                </a:solidFill>
              </a:rPr>
              <a:t>(checks against the proper context to the subset of ASVs, evaluating and displaying all taxonomic levels)</a:t>
            </a:r>
          </a:p>
          <a:p>
            <a:pPr marL="628650" lvl="1" indent="-171450">
              <a:buFont typeface="Arial" pitchFamily="34" charset="0"/>
              <a:buChar char="•"/>
            </a:pPr>
            <a:r>
              <a:rPr lang="en-US">
                <a:solidFill>
                  <a:srgbClr val="C00000"/>
                </a:solidFill>
              </a:rPr>
              <a:t>(can be used on any list of relevant/irrelevant ASVs)</a:t>
            </a:r>
          </a:p>
        </p:txBody>
      </p:sp>
    </p:spTree>
    <p:extLst>
      <p:ext uri="{BB962C8B-B14F-4D97-AF65-F5344CB8AC3E}">
        <p14:creationId xmlns:p14="http://schemas.microsoft.com/office/powerpoint/2010/main" val="1521972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693319"/>
          </a:xfrm>
          <a:prstGeom prst="rect">
            <a:avLst/>
          </a:prstGeom>
        </p:spPr>
        <p:txBody>
          <a:bodyPr wrap="square">
            <a:spAutoFit/>
          </a:bodyPr>
          <a:lstStyle/>
          <a:p>
            <a:r>
              <a:rPr lang="en-US" b="1"/>
              <a:t>Discussion</a:t>
            </a:r>
            <a:endParaRPr lang="en-US"/>
          </a:p>
          <a:p>
            <a:r>
              <a:rPr lang="en-US" i="1"/>
              <a:t>Family </a:t>
            </a:r>
            <a:r>
              <a:rPr lang="en-US" i="1" err="1"/>
              <a:t>Commonadaceae</a:t>
            </a:r>
            <a:r>
              <a:rPr lang="en-US" i="1"/>
              <a:t> was relevant across treatments, plant species, sample types, and analysis methods</a:t>
            </a:r>
            <a:endParaRPr lang="en-US"/>
          </a:p>
          <a:p>
            <a:pPr marL="171450" indent="-171450">
              <a:buFont typeface="Arial" pitchFamily="34" charset="0"/>
              <a:buChar char="•"/>
            </a:pPr>
            <a:r>
              <a:rPr lang="en-US"/>
              <a:t>show that </a:t>
            </a:r>
            <a:r>
              <a:rPr lang="en-US" err="1"/>
              <a:t>comamonadaceae</a:t>
            </a:r>
            <a:r>
              <a:rPr lang="en-US"/>
              <a:t> was highlighted independently in both approaches</a:t>
            </a:r>
          </a:p>
          <a:p>
            <a:pPr marL="628650" lvl="1" indent="-171450">
              <a:buFont typeface="Arial" pitchFamily="34" charset="0"/>
              <a:buChar char="•"/>
            </a:pPr>
            <a:r>
              <a:rPr lang="en-US">
                <a:solidFill>
                  <a:srgbClr val="C00000"/>
                </a:solidFill>
              </a:rPr>
              <a:t>(this is very valuable: there are no “ifs” and “buts” on the relevance of </a:t>
            </a:r>
            <a:r>
              <a:rPr lang="en-US" err="1">
                <a:solidFill>
                  <a:srgbClr val="C00000"/>
                </a:solidFill>
              </a:rPr>
              <a:t>comamonadaceae</a:t>
            </a:r>
            <a:r>
              <a:rPr lang="en-US">
                <a:solidFill>
                  <a:srgbClr val="C00000"/>
                </a:solidFill>
              </a:rPr>
              <a:t>; both methods used the same dataset but were independent! Our analysis has consistency and taxonomic resolution!)</a:t>
            </a:r>
          </a:p>
          <a:p>
            <a:pPr marL="171450" indent="-171450">
              <a:buFont typeface="Arial" pitchFamily="34" charset="0"/>
              <a:buChar char="•"/>
            </a:pPr>
            <a:r>
              <a:rPr lang="en-US"/>
              <a:t>Show how common they are on the roots</a:t>
            </a:r>
          </a:p>
          <a:p>
            <a:pPr marL="628650" lvl="1" indent="-171450">
              <a:buFont typeface="Arial" pitchFamily="34" charset="0"/>
              <a:buChar char="•"/>
            </a:pPr>
            <a:r>
              <a:rPr lang="en-US">
                <a:solidFill>
                  <a:srgbClr val="C00000"/>
                </a:solidFill>
              </a:rPr>
              <a:t>(literature </a:t>
            </a:r>
            <a:r>
              <a:rPr lang="en-US" err="1">
                <a:solidFill>
                  <a:srgbClr val="C00000"/>
                </a:solidFill>
              </a:rPr>
              <a:t>refereces</a:t>
            </a:r>
            <a:r>
              <a:rPr lang="en-US">
                <a:solidFill>
                  <a:srgbClr val="C00000"/>
                </a:solidFill>
              </a:rPr>
              <a:t>)</a:t>
            </a:r>
          </a:p>
          <a:p>
            <a:pPr marL="171450" indent="-171450">
              <a:buFont typeface="Arial" pitchFamily="34" charset="0"/>
              <a:buChar char="•"/>
            </a:pPr>
            <a:r>
              <a:rPr lang="en-US"/>
              <a:t>Show how common they are in the insect gut</a:t>
            </a:r>
          </a:p>
          <a:p>
            <a:pPr marL="628650" lvl="1" indent="-171450">
              <a:buFont typeface="Arial" pitchFamily="34" charset="0"/>
              <a:buChar char="•"/>
            </a:pPr>
            <a:r>
              <a:rPr lang="en-US">
                <a:solidFill>
                  <a:srgbClr val="C00000"/>
                </a:solidFill>
              </a:rPr>
              <a:t>(literature </a:t>
            </a:r>
            <a:r>
              <a:rPr lang="en-US" err="1">
                <a:solidFill>
                  <a:srgbClr val="C00000"/>
                </a:solidFill>
              </a:rPr>
              <a:t>refereces</a:t>
            </a:r>
            <a:r>
              <a:rPr lang="en-US">
                <a:solidFill>
                  <a:srgbClr val="C00000"/>
                </a:solidFill>
              </a:rPr>
              <a:t>)</a:t>
            </a:r>
          </a:p>
          <a:p>
            <a:pPr marL="171450" indent="-171450">
              <a:buFont typeface="Arial" pitchFamily="34" charset="0"/>
              <a:buChar char="•"/>
            </a:pPr>
            <a:r>
              <a:rPr lang="en-US"/>
              <a:t>Fit them in the </a:t>
            </a:r>
            <a:r>
              <a:rPr lang="en-US" err="1"/>
              <a:t>holobiont</a:t>
            </a:r>
            <a:r>
              <a:rPr lang="en-US"/>
              <a:t> approach (insects do more than giving a ride to </a:t>
            </a:r>
            <a:r>
              <a:rPr lang="en-US" err="1"/>
              <a:t>Bac</a:t>
            </a:r>
            <a:r>
              <a:rPr lang="en-US"/>
              <a:t>), </a:t>
            </a:r>
            <a:r>
              <a:rPr lang="en-US" err="1"/>
              <a:t>poiting</a:t>
            </a:r>
            <a:r>
              <a:rPr lang="en-US"/>
              <a:t> the similarity to Enterobacter</a:t>
            </a:r>
          </a:p>
          <a:p>
            <a:pPr marL="628650" lvl="1" indent="-171450">
              <a:buFont typeface="Arial" pitchFamily="34" charset="0"/>
              <a:buChar char="•"/>
            </a:pPr>
            <a:r>
              <a:rPr lang="en-US">
                <a:solidFill>
                  <a:srgbClr val="C00000"/>
                </a:solidFill>
              </a:rPr>
              <a:t>(</a:t>
            </a:r>
            <a:r>
              <a:rPr lang="en-US" err="1">
                <a:solidFill>
                  <a:srgbClr val="C00000"/>
                </a:solidFill>
              </a:rPr>
              <a:t>enterobacter</a:t>
            </a:r>
            <a:r>
              <a:rPr lang="en-US">
                <a:solidFill>
                  <a:srgbClr val="C00000"/>
                </a:solidFill>
              </a:rPr>
              <a:t> is well known to inhabit both plants and mammal guts. </a:t>
            </a:r>
            <a:r>
              <a:rPr lang="en-US" err="1">
                <a:solidFill>
                  <a:srgbClr val="C00000"/>
                </a:solidFill>
              </a:rPr>
              <a:t>Comamonadaceae</a:t>
            </a:r>
            <a:r>
              <a:rPr lang="en-US">
                <a:solidFill>
                  <a:srgbClr val="C00000"/>
                </a:solidFill>
              </a:rPr>
              <a:t> are doing the same thing, but for insects)</a:t>
            </a:r>
          </a:p>
          <a:p>
            <a:pPr marL="628650" lvl="1" indent="-171450">
              <a:buFont typeface="Arial" pitchFamily="34" charset="0"/>
              <a:buChar char="•"/>
            </a:pPr>
            <a:r>
              <a:rPr lang="en-US">
                <a:solidFill>
                  <a:srgbClr val="C00000"/>
                </a:solidFill>
              </a:rPr>
              <a:t>We must be careful with this because we have not screened any insect, much less an insect microbiome!</a:t>
            </a:r>
          </a:p>
        </p:txBody>
      </p:sp>
      <p:sp>
        <p:nvSpPr>
          <p:cNvPr id="3" name="Rectangle 2"/>
          <p:cNvSpPr/>
          <p:nvPr/>
        </p:nvSpPr>
        <p:spPr>
          <a:xfrm>
            <a:off x="266700" y="5166668"/>
            <a:ext cx="11404600" cy="1200329"/>
          </a:xfrm>
          <a:prstGeom prst="rect">
            <a:avLst/>
          </a:prstGeom>
        </p:spPr>
        <p:txBody>
          <a:bodyPr wrap="square">
            <a:spAutoFit/>
          </a:bodyPr>
          <a:lstStyle/>
          <a:p>
            <a:r>
              <a:rPr lang="en-US" b="1"/>
              <a:t>CONCLUSION</a:t>
            </a:r>
            <a:r>
              <a:rPr lang="en-US"/>
              <a:t>: </a:t>
            </a:r>
          </a:p>
          <a:p>
            <a:pPr lvl="1"/>
            <a:r>
              <a:rPr lang="en-US" err="1"/>
              <a:t>Comamonadaceae</a:t>
            </a:r>
            <a:r>
              <a:rPr lang="en-US"/>
              <a:t> are important in insect-plant interactions.</a:t>
            </a:r>
          </a:p>
          <a:p>
            <a:pPr lvl="1"/>
            <a:r>
              <a:rPr lang="en-US"/>
              <a:t>This is far more n depth than defining that </a:t>
            </a:r>
            <a:r>
              <a:rPr lang="en-US" err="1"/>
              <a:t>proteobacteria</a:t>
            </a:r>
            <a:r>
              <a:rPr lang="en-US"/>
              <a:t> are </a:t>
            </a:r>
            <a:r>
              <a:rPr lang="en-US" err="1"/>
              <a:t>impotnat</a:t>
            </a:r>
            <a:r>
              <a:rPr lang="en-US"/>
              <a:t> players in plants</a:t>
            </a:r>
          </a:p>
          <a:p>
            <a:pPr lvl="1"/>
            <a:r>
              <a:rPr lang="en-US"/>
              <a:t> Next studies need strain-level resolution, function definitions, and also insect microbiome screening</a:t>
            </a:r>
          </a:p>
        </p:txBody>
      </p:sp>
    </p:spTree>
    <p:extLst>
      <p:ext uri="{BB962C8B-B14F-4D97-AF65-F5344CB8AC3E}">
        <p14:creationId xmlns:p14="http://schemas.microsoft.com/office/powerpoint/2010/main" val="559707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9002"/>
            <a:ext cx="6096000" cy="276999"/>
          </a:xfrm>
          <a:prstGeom prst="rect">
            <a:avLst/>
          </a:prstGeom>
        </p:spPr>
        <p:txBody>
          <a:bodyPr>
            <a:spAutoFit/>
          </a:bodyPr>
          <a:lstStyle/>
          <a:p>
            <a:r>
              <a:rPr lang="en-US" sz="1200" b="1"/>
              <a:t>Methodology</a:t>
            </a:r>
            <a:endParaRPr lang="en-US" sz="1200"/>
          </a:p>
        </p:txBody>
      </p:sp>
      <p:sp>
        <p:nvSpPr>
          <p:cNvPr id="7" name="TextBox 6">
            <a:extLst>
              <a:ext uri="{FF2B5EF4-FFF2-40B4-BE49-F238E27FC236}">
                <a16:creationId xmlns:a16="http://schemas.microsoft.com/office/drawing/2014/main" id="{AE3D3F11-F40C-45FF-9033-665FFDCD7331}"/>
              </a:ext>
            </a:extLst>
          </p:cNvPr>
          <p:cNvSpPr txBox="1"/>
          <p:nvPr/>
        </p:nvSpPr>
        <p:spPr>
          <a:xfrm>
            <a:off x="121036" y="5534048"/>
            <a:ext cx="11949927" cy="1737014"/>
          </a:xfrm>
          <a:prstGeom prst="rect">
            <a:avLst/>
          </a:prstGeom>
          <a:noFill/>
        </p:spPr>
        <p:txBody>
          <a:bodyPr wrap="square" rtlCol="0">
            <a:spAutoFit/>
          </a:bodyPr>
          <a:lstStyle/>
          <a:p>
            <a:pPr>
              <a:lnSpc>
                <a:spcPct val="107000"/>
              </a:lnSpc>
              <a:spcAft>
                <a:spcPts val="800"/>
              </a:spcAft>
            </a:pPr>
            <a:r>
              <a:rPr lang="en-US" sz="1200" b="1"/>
              <a:t>Figure X. Experimental set-up and timeline of the experiment [MAIN].  </a:t>
            </a:r>
            <a:r>
              <a:rPr lang="en-US" sz="1200"/>
              <a:t>Seeds of </a:t>
            </a:r>
            <a:r>
              <a:rPr lang="en-US" sz="1200" i="1"/>
              <a:t>B. oleracea </a:t>
            </a:r>
            <a:r>
              <a:rPr lang="en-US" sz="1200"/>
              <a:t>and </a:t>
            </a:r>
            <a:r>
              <a:rPr lang="en-US" sz="1200" i="1"/>
              <a:t>A. thaliana </a:t>
            </a:r>
            <a:r>
              <a:rPr lang="en-US" sz="1200">
                <a:effectLst/>
                <a:ea typeface="Calibri" panose="020F0502020204030204" pitchFamily="34" charset="0"/>
                <a:cs typeface="Times New Roman" panose="02020603050405020304" pitchFamily="18" charset="0"/>
              </a:rPr>
              <a:t>were stratified, germinated and transplanted as individual plants to a standardized soil prior to exposure to three insect herbivory stress treatments over a 14-day period. Plants of each species (N=6) were either dipped four times in a solution containing 0.015% </a:t>
            </a:r>
            <a:r>
              <a:rPr lang="en-US" sz="1200" err="1">
                <a:effectLst/>
                <a:ea typeface="Calibri" panose="020F0502020204030204" pitchFamily="34" charset="0"/>
                <a:cs typeface="Times New Roman" panose="02020603050405020304" pitchFamily="18" charset="0"/>
              </a:rPr>
              <a:t>silwet</a:t>
            </a:r>
            <a:r>
              <a:rPr lang="en-US" sz="1200">
                <a:effectLst/>
                <a:ea typeface="Calibri" panose="020F0502020204030204" pitchFamily="34" charset="0"/>
                <a:cs typeface="Times New Roman" panose="02020603050405020304" pitchFamily="18" charset="0"/>
              </a:rPr>
              <a:t> + 0.1% ethanol plus either 0.1 or 1.0 mM of methyl jasmonate (MeJA), or wounded using a pattern wheel, followed by a 10-μl application of concentrated oral secretion from larval </a:t>
            </a:r>
            <a:r>
              <a:rPr lang="en-US" sz="1200" i="1">
                <a:effectLst/>
                <a:ea typeface="Calibri" panose="020F0502020204030204" pitchFamily="34" charset="0"/>
                <a:cs typeface="Times New Roman" panose="02020603050405020304" pitchFamily="18" charset="0"/>
              </a:rPr>
              <a:t>Pieris </a:t>
            </a:r>
            <a:r>
              <a:rPr lang="en-US" sz="1200" i="1" err="1">
                <a:effectLst/>
                <a:ea typeface="Calibri" panose="020F0502020204030204" pitchFamily="34" charset="0"/>
                <a:cs typeface="Times New Roman" panose="02020603050405020304" pitchFamily="18" charset="0"/>
              </a:rPr>
              <a:t>brassicae</a:t>
            </a:r>
            <a:r>
              <a:rPr lang="en-US" sz="1200">
                <a:effectLst/>
                <a:ea typeface="Calibri" panose="020F0502020204030204" pitchFamily="34" charset="0"/>
                <a:cs typeface="Times New Roman" panose="02020603050405020304" pitchFamily="18" charset="0"/>
              </a:rPr>
              <a:t>; six plants of each species were dipped in water + 0.015% </a:t>
            </a:r>
            <a:r>
              <a:rPr lang="en-US" sz="1200" err="1">
                <a:effectLst/>
                <a:ea typeface="Calibri" panose="020F0502020204030204" pitchFamily="34" charset="0"/>
                <a:cs typeface="Times New Roman" panose="02020603050405020304" pitchFamily="18" charset="0"/>
              </a:rPr>
              <a:t>silwet</a:t>
            </a:r>
            <a:r>
              <a:rPr lang="en-US" sz="1200">
                <a:effectLst/>
                <a:ea typeface="Calibri" panose="020F0502020204030204" pitchFamily="34" charset="0"/>
                <a:cs typeface="Times New Roman" panose="02020603050405020304" pitchFamily="18" charset="0"/>
              </a:rPr>
              <a:t> + 0.1% ethanol as a control. At harvest, 37 d after sowing, aboveground phenotypic traits were measured, and roots were processed for rhizosphere and endosphere 16S amplicon sequencing.</a:t>
            </a:r>
            <a:endParaRPr lang="nl-NL" sz="1600">
              <a:effectLst/>
              <a:ea typeface="Calibri" panose="020F0502020204030204" pitchFamily="34" charset="0"/>
              <a:cs typeface="Times New Roman" panose="02020603050405020304" pitchFamily="18" charset="0"/>
            </a:endParaRPr>
          </a:p>
          <a:p>
            <a:endParaRPr lang="en-US" sz="1200">
              <a:solidFill>
                <a:srgbClr val="222222"/>
              </a:solidFill>
              <a:effectLst/>
              <a:ea typeface="Calibri" panose="020F0502020204030204" pitchFamily="34" charset="0"/>
              <a:cs typeface="Times New Roman" panose="02020603050405020304" pitchFamily="18" charset="0"/>
            </a:endParaRPr>
          </a:p>
          <a:p>
            <a:endParaRPr lang="en-US" sz="1200">
              <a:solidFill>
                <a:srgbClr val="222222"/>
              </a:solidFill>
              <a:effectLst/>
              <a:ea typeface="Calibri" panose="020F0502020204030204" pitchFamily="34" charset="0"/>
              <a:cs typeface="Times New Roman" panose="02020603050405020304" pitchFamily="18" charset="0"/>
            </a:endParaRPr>
          </a:p>
          <a:p>
            <a:endParaRPr lang="nl-NL" sz="1200"/>
          </a:p>
        </p:txBody>
      </p:sp>
      <p:pic>
        <p:nvPicPr>
          <p:cNvPr id="4" name="Graphic 3">
            <a:extLst>
              <a:ext uri="{FF2B5EF4-FFF2-40B4-BE49-F238E27FC236}">
                <a16:creationId xmlns:a16="http://schemas.microsoft.com/office/drawing/2014/main" id="{59DA1B59-0D3C-48FD-A435-3379A2DA5A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074181"/>
            <a:ext cx="12192000" cy="4223501"/>
          </a:xfrm>
          <a:prstGeom prst="rect">
            <a:avLst/>
          </a:prstGeom>
        </p:spPr>
      </p:pic>
    </p:spTree>
    <p:extLst>
      <p:ext uri="{BB962C8B-B14F-4D97-AF65-F5344CB8AC3E}">
        <p14:creationId xmlns:p14="http://schemas.microsoft.com/office/powerpoint/2010/main" val="2632610686"/>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70BD45-40C1-42D8-B1D0-91787879A43E}"/>
              </a:ext>
            </a:extLst>
          </p:cNvPr>
          <p:cNvSpPr txBox="1"/>
          <p:nvPr/>
        </p:nvSpPr>
        <p:spPr>
          <a:xfrm>
            <a:off x="641022" y="678729"/>
            <a:ext cx="9229963" cy="369332"/>
          </a:xfrm>
          <a:prstGeom prst="rect">
            <a:avLst/>
          </a:prstGeom>
          <a:noFill/>
        </p:spPr>
        <p:txBody>
          <a:bodyPr wrap="none" rtlCol="0">
            <a:spAutoFit/>
          </a:bodyPr>
          <a:lstStyle/>
          <a:p>
            <a:pPr marL="285750" indent="-285750">
              <a:buFont typeface="Arial" panose="020B0604020202020204" pitchFamily="34" charset="0"/>
              <a:buChar char="•"/>
            </a:pPr>
            <a:r>
              <a:rPr lang="en-US"/>
              <a:t>Fish out and organize information from </a:t>
            </a:r>
            <a:r>
              <a:rPr lang="en-US" err="1"/>
              <a:t>Manucritp_draft_Pedro</a:t>
            </a:r>
            <a:r>
              <a:rPr lang="en-US"/>
              <a:t>-HP: From Discussion onwards </a:t>
            </a:r>
            <a:endParaRPr lang="nl-NL"/>
          </a:p>
        </p:txBody>
      </p:sp>
      <p:sp>
        <p:nvSpPr>
          <p:cNvPr id="4" name="TextBox 3">
            <a:extLst>
              <a:ext uri="{FF2B5EF4-FFF2-40B4-BE49-F238E27FC236}">
                <a16:creationId xmlns:a16="http://schemas.microsoft.com/office/drawing/2014/main" id="{DFCF37F3-2606-4812-AC52-CE416CAB2236}"/>
              </a:ext>
            </a:extLst>
          </p:cNvPr>
          <p:cNvSpPr txBox="1"/>
          <p:nvPr/>
        </p:nvSpPr>
        <p:spPr>
          <a:xfrm>
            <a:off x="641021" y="1528713"/>
            <a:ext cx="3587777" cy="369332"/>
          </a:xfrm>
          <a:prstGeom prst="rect">
            <a:avLst/>
          </a:prstGeom>
          <a:noFill/>
        </p:spPr>
        <p:txBody>
          <a:bodyPr wrap="none" rtlCol="0">
            <a:spAutoFit/>
          </a:bodyPr>
          <a:lstStyle/>
          <a:p>
            <a:pPr marL="285750" indent="-285750">
              <a:buFont typeface="Arial" panose="020B0604020202020204" pitchFamily="34" charset="0"/>
              <a:buChar char="•"/>
            </a:pPr>
            <a:r>
              <a:rPr lang="en-US"/>
              <a:t>Introduction we leave at the end </a:t>
            </a:r>
            <a:endParaRPr lang="nl-NL"/>
          </a:p>
        </p:txBody>
      </p:sp>
      <p:sp>
        <p:nvSpPr>
          <p:cNvPr id="5" name="TextBox 4">
            <a:extLst>
              <a:ext uri="{FF2B5EF4-FFF2-40B4-BE49-F238E27FC236}">
                <a16:creationId xmlns:a16="http://schemas.microsoft.com/office/drawing/2014/main" id="{DA956427-117D-48F8-B957-BF2642A12032}"/>
              </a:ext>
            </a:extLst>
          </p:cNvPr>
          <p:cNvSpPr txBox="1"/>
          <p:nvPr/>
        </p:nvSpPr>
        <p:spPr>
          <a:xfrm>
            <a:off x="641021" y="2378697"/>
            <a:ext cx="1961947" cy="369332"/>
          </a:xfrm>
          <a:prstGeom prst="rect">
            <a:avLst/>
          </a:prstGeom>
          <a:noFill/>
        </p:spPr>
        <p:txBody>
          <a:bodyPr wrap="none" rtlCol="0">
            <a:spAutoFit/>
          </a:bodyPr>
          <a:lstStyle/>
          <a:p>
            <a:pPr marL="285750" indent="-285750">
              <a:buFont typeface="Arial" panose="020B0604020202020204" pitchFamily="34" charset="0"/>
              <a:buChar char="•"/>
            </a:pPr>
            <a:r>
              <a:rPr lang="en-US"/>
              <a:t>Visual summary</a:t>
            </a:r>
            <a:endParaRPr lang="nl-NL"/>
          </a:p>
        </p:txBody>
      </p:sp>
      <p:sp>
        <p:nvSpPr>
          <p:cNvPr id="6" name="TextBox 5">
            <a:extLst>
              <a:ext uri="{FF2B5EF4-FFF2-40B4-BE49-F238E27FC236}">
                <a16:creationId xmlns:a16="http://schemas.microsoft.com/office/drawing/2014/main" id="{398D87DD-1397-4242-980B-EED820DC3720}"/>
              </a:ext>
            </a:extLst>
          </p:cNvPr>
          <p:cNvSpPr txBox="1"/>
          <p:nvPr/>
        </p:nvSpPr>
        <p:spPr>
          <a:xfrm>
            <a:off x="641021" y="3228681"/>
            <a:ext cx="2065694" cy="369332"/>
          </a:xfrm>
          <a:prstGeom prst="rect">
            <a:avLst/>
          </a:prstGeom>
          <a:noFill/>
        </p:spPr>
        <p:txBody>
          <a:bodyPr wrap="none" rtlCol="0">
            <a:spAutoFit/>
          </a:bodyPr>
          <a:lstStyle/>
          <a:p>
            <a:pPr marL="285750" indent="-285750">
              <a:buFont typeface="Arial" panose="020B0604020202020204" pitchFamily="34" charset="0"/>
              <a:buChar char="•"/>
            </a:pPr>
            <a:r>
              <a:rPr lang="en-US"/>
              <a:t>Slide 67 onwards</a:t>
            </a:r>
            <a:endParaRPr lang="nl-NL"/>
          </a:p>
        </p:txBody>
      </p:sp>
      <p:sp>
        <p:nvSpPr>
          <p:cNvPr id="7" name="TextBox 6">
            <a:extLst>
              <a:ext uri="{FF2B5EF4-FFF2-40B4-BE49-F238E27FC236}">
                <a16:creationId xmlns:a16="http://schemas.microsoft.com/office/drawing/2014/main" id="{4BB759B9-3468-40FE-B54B-A55A9BF051D4}"/>
              </a:ext>
            </a:extLst>
          </p:cNvPr>
          <p:cNvSpPr txBox="1"/>
          <p:nvPr/>
        </p:nvSpPr>
        <p:spPr>
          <a:xfrm>
            <a:off x="641021" y="3965543"/>
            <a:ext cx="6112058" cy="369332"/>
          </a:xfrm>
          <a:prstGeom prst="rect">
            <a:avLst/>
          </a:prstGeom>
          <a:noFill/>
        </p:spPr>
        <p:txBody>
          <a:bodyPr wrap="none" rtlCol="0">
            <a:spAutoFit/>
          </a:bodyPr>
          <a:lstStyle/>
          <a:p>
            <a:pPr marL="285750" indent="-285750">
              <a:buFont typeface="Arial" panose="020B0604020202020204" pitchFamily="34" charset="0"/>
              <a:buChar char="•"/>
            </a:pPr>
            <a:r>
              <a:rPr lang="en-US" err="1"/>
              <a:t>Analysis_flowchart</a:t>
            </a:r>
            <a:r>
              <a:rPr lang="en-US"/>
              <a:t> </a:t>
            </a:r>
            <a:r>
              <a:rPr lang="en-US">
                <a:sym typeface="Wingdings" panose="05000000000000000000" pitchFamily="2" charset="2"/>
              </a:rPr>
              <a:t> </a:t>
            </a:r>
            <a:r>
              <a:rPr lang="en-US" err="1">
                <a:sym typeface="Wingdings" panose="05000000000000000000" pitchFamily="2" charset="2"/>
              </a:rPr>
              <a:t>inkscape</a:t>
            </a:r>
            <a:r>
              <a:rPr lang="en-US">
                <a:sym typeface="Wingdings" panose="05000000000000000000" pitchFamily="2" charset="2"/>
              </a:rPr>
              <a:t>  make shorter (at the end)</a:t>
            </a:r>
            <a:endParaRPr lang="nl-NL"/>
          </a:p>
        </p:txBody>
      </p:sp>
      <p:sp>
        <p:nvSpPr>
          <p:cNvPr id="8" name="TextBox 7">
            <a:extLst>
              <a:ext uri="{FF2B5EF4-FFF2-40B4-BE49-F238E27FC236}">
                <a16:creationId xmlns:a16="http://schemas.microsoft.com/office/drawing/2014/main" id="{D1FC59B1-F920-45E4-ACD1-1D9F01B02AD9}"/>
              </a:ext>
            </a:extLst>
          </p:cNvPr>
          <p:cNvSpPr txBox="1"/>
          <p:nvPr/>
        </p:nvSpPr>
        <p:spPr>
          <a:xfrm>
            <a:off x="641021" y="4815527"/>
            <a:ext cx="4476738" cy="369332"/>
          </a:xfrm>
          <a:prstGeom prst="rect">
            <a:avLst/>
          </a:prstGeom>
          <a:noFill/>
        </p:spPr>
        <p:txBody>
          <a:bodyPr wrap="none" rtlCol="0">
            <a:spAutoFit/>
          </a:bodyPr>
          <a:lstStyle/>
          <a:p>
            <a:pPr marL="285750" indent="-285750">
              <a:buFont typeface="Arial" panose="020B0604020202020204" pitchFamily="34" charset="0"/>
              <a:buChar char="•"/>
            </a:pPr>
            <a:r>
              <a:rPr lang="en-US"/>
              <a:t>Look for code for figures of plant biomass: </a:t>
            </a:r>
            <a:endParaRPr lang="nl-NL"/>
          </a:p>
        </p:txBody>
      </p:sp>
      <p:sp>
        <p:nvSpPr>
          <p:cNvPr id="9" name="TextBox 8">
            <a:extLst>
              <a:ext uri="{FF2B5EF4-FFF2-40B4-BE49-F238E27FC236}">
                <a16:creationId xmlns:a16="http://schemas.microsoft.com/office/drawing/2014/main" id="{7C136895-64F2-4CB8-AE4F-6C001175E12A}"/>
              </a:ext>
            </a:extLst>
          </p:cNvPr>
          <p:cNvSpPr txBox="1"/>
          <p:nvPr/>
        </p:nvSpPr>
        <p:spPr>
          <a:xfrm>
            <a:off x="641021" y="5620158"/>
            <a:ext cx="5967596" cy="369332"/>
          </a:xfrm>
          <a:prstGeom prst="rect">
            <a:avLst/>
          </a:prstGeom>
          <a:noFill/>
        </p:spPr>
        <p:txBody>
          <a:bodyPr wrap="none" rtlCol="0">
            <a:spAutoFit/>
          </a:bodyPr>
          <a:lstStyle/>
          <a:p>
            <a:pPr marL="285750" indent="-285750">
              <a:buFont typeface="Arial" panose="020B0604020202020204" pitchFamily="34" charset="0"/>
              <a:buChar char="•"/>
            </a:pPr>
            <a:r>
              <a:rPr lang="en-US"/>
              <a:t>Fix picture </a:t>
            </a:r>
            <a:r>
              <a:rPr lang="en-US">
                <a:sym typeface="Wingdings" panose="05000000000000000000" pitchFamily="2" charset="2"/>
              </a:rPr>
              <a:t> look for close-up pictures of necrotic wound</a:t>
            </a:r>
            <a:r>
              <a:rPr lang="en-US"/>
              <a:t> </a:t>
            </a:r>
            <a:endParaRPr lang="nl-NL"/>
          </a:p>
        </p:txBody>
      </p:sp>
    </p:spTree>
    <p:extLst>
      <p:ext uri="{BB962C8B-B14F-4D97-AF65-F5344CB8AC3E}">
        <p14:creationId xmlns:p14="http://schemas.microsoft.com/office/powerpoint/2010/main" val="2328457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962064-B1D5-436E-81D4-2009E7EC0061}"/>
              </a:ext>
            </a:extLst>
          </p:cNvPr>
          <p:cNvSpPr txBox="1"/>
          <p:nvPr/>
        </p:nvSpPr>
        <p:spPr>
          <a:xfrm>
            <a:off x="407341" y="1322478"/>
            <a:ext cx="5967596" cy="369332"/>
          </a:xfrm>
          <a:prstGeom prst="rect">
            <a:avLst/>
          </a:prstGeom>
          <a:noFill/>
        </p:spPr>
        <p:txBody>
          <a:bodyPr wrap="none" rtlCol="0">
            <a:spAutoFit/>
          </a:bodyPr>
          <a:lstStyle/>
          <a:p>
            <a:pPr marL="285750" indent="-285750">
              <a:buFont typeface="Arial" panose="020B0604020202020204" pitchFamily="34" charset="0"/>
              <a:buChar char="•"/>
            </a:pPr>
            <a:r>
              <a:rPr lang="en-US"/>
              <a:t>Fix picture </a:t>
            </a:r>
            <a:r>
              <a:rPr lang="en-US">
                <a:sym typeface="Wingdings" panose="05000000000000000000" pitchFamily="2" charset="2"/>
              </a:rPr>
              <a:t> look for close-up pictures of necrotic wound</a:t>
            </a:r>
            <a:r>
              <a:rPr lang="en-US"/>
              <a:t> </a:t>
            </a:r>
            <a:endParaRPr lang="nl-NL"/>
          </a:p>
        </p:txBody>
      </p:sp>
      <p:sp>
        <p:nvSpPr>
          <p:cNvPr id="3" name="TextBox 2">
            <a:extLst>
              <a:ext uri="{FF2B5EF4-FFF2-40B4-BE49-F238E27FC236}">
                <a16:creationId xmlns:a16="http://schemas.microsoft.com/office/drawing/2014/main" id="{DD3EE2F9-9CFE-4194-B991-BDC08CD2AECC}"/>
              </a:ext>
            </a:extLst>
          </p:cNvPr>
          <p:cNvSpPr txBox="1"/>
          <p:nvPr/>
        </p:nvSpPr>
        <p:spPr>
          <a:xfrm>
            <a:off x="407341" y="2175918"/>
            <a:ext cx="5062348" cy="369332"/>
          </a:xfrm>
          <a:prstGeom prst="rect">
            <a:avLst/>
          </a:prstGeom>
          <a:noFill/>
        </p:spPr>
        <p:txBody>
          <a:bodyPr wrap="none" rtlCol="0">
            <a:spAutoFit/>
          </a:bodyPr>
          <a:lstStyle/>
          <a:p>
            <a:pPr marL="285750" indent="-285750">
              <a:buFont typeface="Arial" panose="020B0604020202020204" pitchFamily="34" charset="0"/>
              <a:buChar char="•"/>
            </a:pPr>
            <a:r>
              <a:rPr lang="en-US"/>
              <a:t>Upload raw data for qPCR and code of the figure </a:t>
            </a:r>
            <a:endParaRPr lang="nl-NL"/>
          </a:p>
        </p:txBody>
      </p:sp>
      <p:sp>
        <p:nvSpPr>
          <p:cNvPr id="4" name="TextBox 3">
            <a:extLst>
              <a:ext uri="{FF2B5EF4-FFF2-40B4-BE49-F238E27FC236}">
                <a16:creationId xmlns:a16="http://schemas.microsoft.com/office/drawing/2014/main" id="{6FE928B5-9074-4D53-96DB-F18857EFB92A}"/>
              </a:ext>
            </a:extLst>
          </p:cNvPr>
          <p:cNvSpPr txBox="1"/>
          <p:nvPr/>
        </p:nvSpPr>
        <p:spPr>
          <a:xfrm>
            <a:off x="265101" y="316638"/>
            <a:ext cx="1754006" cy="369332"/>
          </a:xfrm>
          <a:prstGeom prst="rect">
            <a:avLst/>
          </a:prstGeom>
          <a:noFill/>
        </p:spPr>
        <p:txBody>
          <a:bodyPr wrap="none" rtlCol="0">
            <a:spAutoFit/>
          </a:bodyPr>
          <a:lstStyle/>
          <a:p>
            <a:r>
              <a:rPr lang="en-US"/>
              <a:t>Pedro’s to-do list</a:t>
            </a:r>
            <a:endParaRPr lang="nl-NL"/>
          </a:p>
        </p:txBody>
      </p:sp>
      <p:sp>
        <p:nvSpPr>
          <p:cNvPr id="5" name="TextBox 4">
            <a:extLst>
              <a:ext uri="{FF2B5EF4-FFF2-40B4-BE49-F238E27FC236}">
                <a16:creationId xmlns:a16="http://schemas.microsoft.com/office/drawing/2014/main" id="{E31F930A-1C63-4906-B09E-0EF4A0E958F9}"/>
              </a:ext>
            </a:extLst>
          </p:cNvPr>
          <p:cNvSpPr txBox="1"/>
          <p:nvPr/>
        </p:nvSpPr>
        <p:spPr>
          <a:xfrm>
            <a:off x="407341" y="3029358"/>
            <a:ext cx="4695003" cy="369332"/>
          </a:xfrm>
          <a:prstGeom prst="rect">
            <a:avLst/>
          </a:prstGeom>
          <a:noFill/>
        </p:spPr>
        <p:txBody>
          <a:bodyPr wrap="none" rtlCol="0">
            <a:spAutoFit/>
          </a:bodyPr>
          <a:lstStyle/>
          <a:p>
            <a:pPr marL="285750" indent="-285750">
              <a:buFont typeface="Arial" panose="020B0604020202020204" pitchFamily="34" charset="0"/>
              <a:buChar char="•"/>
            </a:pPr>
            <a:r>
              <a:rPr lang="en-US"/>
              <a:t>Review in literature necrotic spot, what is it? </a:t>
            </a:r>
            <a:endParaRPr lang="nl-NL"/>
          </a:p>
        </p:txBody>
      </p:sp>
    </p:spTree>
    <p:extLst>
      <p:ext uri="{BB962C8B-B14F-4D97-AF65-F5344CB8AC3E}">
        <p14:creationId xmlns:p14="http://schemas.microsoft.com/office/powerpoint/2010/main" val="3979411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38D672-3462-460A-A284-6B7452CFC238}"/>
              </a:ext>
            </a:extLst>
          </p:cNvPr>
          <p:cNvGrpSpPr/>
          <p:nvPr/>
        </p:nvGrpSpPr>
        <p:grpSpPr>
          <a:xfrm>
            <a:off x="1925413" y="417250"/>
            <a:ext cx="4329372" cy="1962845"/>
            <a:chOff x="2584187" y="164743"/>
            <a:chExt cx="7119654" cy="3971925"/>
          </a:xfrm>
        </p:grpSpPr>
        <p:pic>
          <p:nvPicPr>
            <p:cNvPr id="4" name="Picture 3" descr="Chart, box and whisker chart&#10;&#10;Description automatically generated">
              <a:extLst>
                <a:ext uri="{FF2B5EF4-FFF2-40B4-BE49-F238E27FC236}">
                  <a16:creationId xmlns:a16="http://schemas.microsoft.com/office/drawing/2014/main" id="{8AC0CBD0-EEE5-4C6F-AF7E-02295E180EBF}"/>
                </a:ext>
              </a:extLst>
            </p:cNvPr>
            <p:cNvPicPr>
              <a:picLocks noChangeAspect="1"/>
            </p:cNvPicPr>
            <p:nvPr/>
          </p:nvPicPr>
          <p:blipFill rotWithShape="1">
            <a:blip r:embed="rId2">
              <a:extLst>
                <a:ext uri="{28A0092B-C50C-407E-A947-70E740481C1C}">
                  <a14:useLocalDpi xmlns:a14="http://schemas.microsoft.com/office/drawing/2010/main" val="0"/>
                </a:ext>
              </a:extLst>
            </a:blip>
            <a:srcRect r="25730"/>
            <a:stretch/>
          </p:blipFill>
          <p:spPr>
            <a:xfrm>
              <a:off x="2584187" y="164743"/>
              <a:ext cx="3607838" cy="3971925"/>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77DFEE77-5CB3-40CF-87FF-C9BFB227EE47}"/>
                </a:ext>
              </a:extLst>
            </p:cNvPr>
            <p:cNvPicPr>
              <a:picLocks noChangeAspect="1"/>
            </p:cNvPicPr>
            <p:nvPr/>
          </p:nvPicPr>
          <p:blipFill rotWithShape="1">
            <a:blip r:embed="rId3">
              <a:extLst>
                <a:ext uri="{28A0092B-C50C-407E-A947-70E740481C1C}">
                  <a14:useLocalDpi xmlns:a14="http://schemas.microsoft.com/office/drawing/2010/main" val="0"/>
                </a:ext>
              </a:extLst>
            </a:blip>
            <a:srcRect r="25730"/>
            <a:stretch/>
          </p:blipFill>
          <p:spPr>
            <a:xfrm>
              <a:off x="6096002" y="164743"/>
              <a:ext cx="3607839" cy="3971925"/>
            </a:xfrm>
            <a:prstGeom prst="rect">
              <a:avLst/>
            </a:prstGeom>
          </p:spPr>
        </p:pic>
      </p:grpSp>
      <p:pic>
        <p:nvPicPr>
          <p:cNvPr id="6" name="Picture 5" descr="Chart, box and whisker chart&#10;&#10;Description automatically generated">
            <a:extLst>
              <a:ext uri="{FF2B5EF4-FFF2-40B4-BE49-F238E27FC236}">
                <a16:creationId xmlns:a16="http://schemas.microsoft.com/office/drawing/2014/main" id="{066817FD-0346-4022-B509-DF2786764A94}"/>
              </a:ext>
            </a:extLst>
          </p:cNvPr>
          <p:cNvPicPr>
            <a:picLocks noChangeAspect="1"/>
          </p:cNvPicPr>
          <p:nvPr/>
        </p:nvPicPr>
        <p:blipFill rotWithShape="1">
          <a:blip r:embed="rId3">
            <a:extLst>
              <a:ext uri="{28A0092B-C50C-407E-A947-70E740481C1C}">
                <a14:useLocalDpi xmlns:a14="http://schemas.microsoft.com/office/drawing/2010/main" val="0"/>
              </a:ext>
            </a:extLst>
          </a:blip>
          <a:srcRect l="73592" t="35040" b="39403"/>
          <a:stretch/>
        </p:blipFill>
        <p:spPr>
          <a:xfrm>
            <a:off x="6377090" y="2688323"/>
            <a:ext cx="590798" cy="467503"/>
          </a:xfrm>
          <a:prstGeom prst="rect">
            <a:avLst/>
          </a:prstGeom>
        </p:spPr>
      </p:pic>
      <p:grpSp>
        <p:nvGrpSpPr>
          <p:cNvPr id="7" name="Group 6">
            <a:extLst>
              <a:ext uri="{FF2B5EF4-FFF2-40B4-BE49-F238E27FC236}">
                <a16:creationId xmlns:a16="http://schemas.microsoft.com/office/drawing/2014/main" id="{7907B658-83C5-4484-8658-5B0816AF7CFC}"/>
              </a:ext>
            </a:extLst>
          </p:cNvPr>
          <p:cNvGrpSpPr/>
          <p:nvPr/>
        </p:nvGrpSpPr>
        <p:grpSpPr>
          <a:xfrm>
            <a:off x="6331140" y="417249"/>
            <a:ext cx="4309339" cy="1962845"/>
            <a:chOff x="2617130" y="2721331"/>
            <a:chExt cx="7086711" cy="3971926"/>
          </a:xfrm>
        </p:grpSpPr>
        <p:pic>
          <p:nvPicPr>
            <p:cNvPr id="8" name="Picture 7">
              <a:extLst>
                <a:ext uri="{FF2B5EF4-FFF2-40B4-BE49-F238E27FC236}">
                  <a16:creationId xmlns:a16="http://schemas.microsoft.com/office/drawing/2014/main" id="{5C87B5E3-D68A-4ECF-9F1C-4875B7F3C873}"/>
                </a:ext>
              </a:extLst>
            </p:cNvPr>
            <p:cNvPicPr>
              <a:picLocks noChangeAspect="1"/>
            </p:cNvPicPr>
            <p:nvPr/>
          </p:nvPicPr>
          <p:blipFill rotWithShape="1">
            <a:blip r:embed="rId4">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17EB252-E3A3-49DC-A6C8-F1C96D525621}"/>
                </a:ext>
              </a:extLst>
            </p:cNvPr>
            <p:cNvPicPr>
              <a:picLocks noChangeAspect="1"/>
            </p:cNvPicPr>
            <p:nvPr/>
          </p:nvPicPr>
          <p:blipFill rotWithShape="1">
            <a:blip r:embed="rId5">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sp>
        <p:nvSpPr>
          <p:cNvPr id="10" name="TextBox 9"/>
          <p:cNvSpPr txBox="1"/>
          <p:nvPr/>
        </p:nvSpPr>
        <p:spPr>
          <a:xfrm>
            <a:off x="1925413" y="79970"/>
            <a:ext cx="581766" cy="369332"/>
          </a:xfrm>
          <a:prstGeom prst="rect">
            <a:avLst/>
          </a:prstGeom>
          <a:noFill/>
        </p:spPr>
        <p:txBody>
          <a:bodyPr wrap="square" rtlCol="0">
            <a:spAutoFit/>
          </a:bodyPr>
          <a:lstStyle/>
          <a:p>
            <a:r>
              <a:rPr lang="en-US"/>
              <a:t>a)</a:t>
            </a:r>
          </a:p>
        </p:txBody>
      </p:sp>
      <p:pic>
        <p:nvPicPr>
          <p:cNvPr id="11" name="Picture 10" descr="Chart, box and whisker chart&#10;&#10;Description automatically generated">
            <a:extLst>
              <a:ext uri="{FF2B5EF4-FFF2-40B4-BE49-F238E27FC236}">
                <a16:creationId xmlns:a16="http://schemas.microsoft.com/office/drawing/2014/main" id="{2773CDF8-0F66-48A8-AF14-0478D8A07CFE}"/>
              </a:ext>
            </a:extLst>
          </p:cNvPr>
          <p:cNvPicPr>
            <a:picLocks noChangeAspect="1"/>
          </p:cNvPicPr>
          <p:nvPr/>
        </p:nvPicPr>
        <p:blipFill rotWithShape="1">
          <a:blip r:embed="rId6">
            <a:extLst>
              <a:ext uri="{28A0092B-C50C-407E-A947-70E740481C1C}">
                <a14:useLocalDpi xmlns:a14="http://schemas.microsoft.com/office/drawing/2010/main" val="0"/>
              </a:ext>
            </a:extLst>
          </a:blip>
          <a:srcRect r="24783"/>
          <a:stretch/>
        </p:blipFill>
        <p:spPr>
          <a:xfrm>
            <a:off x="2042760" y="2531780"/>
            <a:ext cx="2166571" cy="2355169"/>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id="{E4C5F41F-FE88-4443-9557-8B77B52F3087}"/>
              </a:ext>
            </a:extLst>
          </p:cNvPr>
          <p:cNvPicPr>
            <a:picLocks noChangeAspect="1"/>
          </p:cNvPicPr>
          <p:nvPr/>
        </p:nvPicPr>
        <p:blipFill rotWithShape="1">
          <a:blip r:embed="rId7">
            <a:extLst>
              <a:ext uri="{28A0092B-C50C-407E-A947-70E740481C1C}">
                <a14:useLocalDpi xmlns:a14="http://schemas.microsoft.com/office/drawing/2010/main" val="0"/>
              </a:ext>
            </a:extLst>
          </a:blip>
          <a:srcRect r="24783"/>
          <a:stretch/>
        </p:blipFill>
        <p:spPr>
          <a:xfrm>
            <a:off x="4209331" y="2551272"/>
            <a:ext cx="2166572" cy="2355168"/>
          </a:xfrm>
          <a:prstGeom prst="rect">
            <a:avLst/>
          </a:prstGeom>
        </p:spPr>
      </p:pic>
      <p:pic>
        <p:nvPicPr>
          <p:cNvPr id="13" name="Picture 12">
            <a:extLst>
              <a:ext uri="{FF2B5EF4-FFF2-40B4-BE49-F238E27FC236}">
                <a16:creationId xmlns:a16="http://schemas.microsoft.com/office/drawing/2014/main" id="{CDB0DFC0-A2E6-424A-9CCA-DD769147B7B5}"/>
              </a:ext>
            </a:extLst>
          </p:cNvPr>
          <p:cNvPicPr>
            <a:picLocks noChangeAspect="1"/>
          </p:cNvPicPr>
          <p:nvPr/>
        </p:nvPicPr>
        <p:blipFill>
          <a:blip r:embed="rId8"/>
          <a:stretch>
            <a:fillRect/>
          </a:stretch>
        </p:blipFill>
        <p:spPr>
          <a:xfrm>
            <a:off x="2710544" y="2582783"/>
            <a:ext cx="1334188" cy="234656"/>
          </a:xfrm>
          <a:prstGeom prst="rect">
            <a:avLst/>
          </a:prstGeom>
        </p:spPr>
      </p:pic>
      <p:pic>
        <p:nvPicPr>
          <p:cNvPr id="14" name="Picture 13">
            <a:extLst>
              <a:ext uri="{FF2B5EF4-FFF2-40B4-BE49-F238E27FC236}">
                <a16:creationId xmlns:a16="http://schemas.microsoft.com/office/drawing/2014/main" id="{4BF76F47-E1C2-40B3-BF76-5185093D44AC}"/>
              </a:ext>
            </a:extLst>
          </p:cNvPr>
          <p:cNvPicPr>
            <a:picLocks noChangeAspect="1"/>
          </p:cNvPicPr>
          <p:nvPr/>
        </p:nvPicPr>
        <p:blipFill>
          <a:blip r:embed="rId9"/>
          <a:stretch>
            <a:fillRect/>
          </a:stretch>
        </p:blipFill>
        <p:spPr>
          <a:xfrm>
            <a:off x="5061165" y="2582783"/>
            <a:ext cx="1314738" cy="211081"/>
          </a:xfrm>
          <a:prstGeom prst="rect">
            <a:avLst/>
          </a:prstGeom>
        </p:spPr>
      </p:pic>
      <p:pic>
        <p:nvPicPr>
          <p:cNvPr id="15" name="Picture 14">
            <a:extLst>
              <a:ext uri="{FF2B5EF4-FFF2-40B4-BE49-F238E27FC236}">
                <a16:creationId xmlns:a16="http://schemas.microsoft.com/office/drawing/2014/main" id="{5C7A365A-E6FA-446C-8D12-F3CA9F07A85A}"/>
              </a:ext>
            </a:extLst>
          </p:cNvPr>
          <p:cNvPicPr>
            <a:picLocks noChangeAspect="1"/>
          </p:cNvPicPr>
          <p:nvPr/>
        </p:nvPicPr>
        <p:blipFill>
          <a:blip r:embed="rId10"/>
          <a:stretch>
            <a:fillRect/>
          </a:stretch>
        </p:blipFill>
        <p:spPr>
          <a:xfrm>
            <a:off x="4367118" y="1928041"/>
            <a:ext cx="976824" cy="162804"/>
          </a:xfrm>
          <a:prstGeom prst="rect">
            <a:avLst/>
          </a:prstGeom>
        </p:spPr>
      </p:pic>
      <p:pic>
        <p:nvPicPr>
          <p:cNvPr id="16" name="Picture 15">
            <a:extLst>
              <a:ext uri="{FF2B5EF4-FFF2-40B4-BE49-F238E27FC236}">
                <a16:creationId xmlns:a16="http://schemas.microsoft.com/office/drawing/2014/main" id="{1CA2191E-CCA1-4969-A77C-DF27DD9D81D2}"/>
              </a:ext>
            </a:extLst>
          </p:cNvPr>
          <p:cNvPicPr>
            <a:picLocks noChangeAspect="1"/>
          </p:cNvPicPr>
          <p:nvPr/>
        </p:nvPicPr>
        <p:blipFill>
          <a:blip r:embed="rId11"/>
          <a:stretch>
            <a:fillRect/>
          </a:stretch>
        </p:blipFill>
        <p:spPr>
          <a:xfrm>
            <a:off x="2237131" y="1811911"/>
            <a:ext cx="1024230" cy="169382"/>
          </a:xfrm>
          <a:prstGeom prst="rect">
            <a:avLst/>
          </a:prstGeom>
        </p:spPr>
      </p:pic>
      <p:pic>
        <p:nvPicPr>
          <p:cNvPr id="17" name="Picture 16">
            <a:extLst>
              <a:ext uri="{FF2B5EF4-FFF2-40B4-BE49-F238E27FC236}">
                <a16:creationId xmlns:a16="http://schemas.microsoft.com/office/drawing/2014/main" id="{10AD3474-D5E8-47F2-93C8-DA6C7A5EBC33}"/>
              </a:ext>
            </a:extLst>
          </p:cNvPr>
          <p:cNvPicPr>
            <a:picLocks noChangeAspect="1"/>
          </p:cNvPicPr>
          <p:nvPr/>
        </p:nvPicPr>
        <p:blipFill>
          <a:blip r:embed="rId12"/>
          <a:stretch>
            <a:fillRect/>
          </a:stretch>
        </p:blipFill>
        <p:spPr>
          <a:xfrm>
            <a:off x="8814079" y="538289"/>
            <a:ext cx="961319" cy="162804"/>
          </a:xfrm>
          <a:prstGeom prst="rect">
            <a:avLst/>
          </a:prstGeom>
        </p:spPr>
      </p:pic>
      <p:pic>
        <p:nvPicPr>
          <p:cNvPr id="18" name="Picture 17">
            <a:extLst>
              <a:ext uri="{FF2B5EF4-FFF2-40B4-BE49-F238E27FC236}">
                <a16:creationId xmlns:a16="http://schemas.microsoft.com/office/drawing/2014/main" id="{ADB54E00-E596-4944-8E79-16443E76E721}"/>
              </a:ext>
            </a:extLst>
          </p:cNvPr>
          <p:cNvPicPr>
            <a:picLocks noChangeAspect="1"/>
          </p:cNvPicPr>
          <p:nvPr/>
        </p:nvPicPr>
        <p:blipFill>
          <a:blip r:embed="rId13"/>
          <a:stretch>
            <a:fillRect/>
          </a:stretch>
        </p:blipFill>
        <p:spPr>
          <a:xfrm>
            <a:off x="6760042" y="538289"/>
            <a:ext cx="954096" cy="169443"/>
          </a:xfrm>
          <a:prstGeom prst="rect">
            <a:avLst/>
          </a:prstGeom>
        </p:spPr>
      </p:pic>
      <p:sp>
        <p:nvSpPr>
          <p:cNvPr id="19" name="TextBox 18"/>
          <p:cNvSpPr txBox="1"/>
          <p:nvPr/>
        </p:nvSpPr>
        <p:spPr>
          <a:xfrm>
            <a:off x="4140498" y="83740"/>
            <a:ext cx="581766" cy="369332"/>
          </a:xfrm>
          <a:prstGeom prst="rect">
            <a:avLst/>
          </a:prstGeom>
          <a:noFill/>
        </p:spPr>
        <p:txBody>
          <a:bodyPr wrap="square" rtlCol="0">
            <a:spAutoFit/>
          </a:bodyPr>
          <a:lstStyle/>
          <a:p>
            <a:r>
              <a:rPr lang="en-US"/>
              <a:t>b)</a:t>
            </a:r>
          </a:p>
        </p:txBody>
      </p:sp>
      <p:sp>
        <p:nvSpPr>
          <p:cNvPr id="20" name="TextBox 19"/>
          <p:cNvSpPr txBox="1"/>
          <p:nvPr/>
        </p:nvSpPr>
        <p:spPr>
          <a:xfrm>
            <a:off x="6331140" y="175429"/>
            <a:ext cx="581766" cy="369332"/>
          </a:xfrm>
          <a:prstGeom prst="rect">
            <a:avLst/>
          </a:prstGeom>
          <a:noFill/>
        </p:spPr>
        <p:txBody>
          <a:bodyPr wrap="square" rtlCol="0">
            <a:spAutoFit/>
          </a:bodyPr>
          <a:lstStyle/>
          <a:p>
            <a:r>
              <a:rPr lang="en-US"/>
              <a:t>c)</a:t>
            </a:r>
          </a:p>
        </p:txBody>
      </p:sp>
      <p:sp>
        <p:nvSpPr>
          <p:cNvPr id="21" name="TextBox 20"/>
          <p:cNvSpPr txBox="1"/>
          <p:nvPr/>
        </p:nvSpPr>
        <p:spPr>
          <a:xfrm>
            <a:off x="8546225" y="179199"/>
            <a:ext cx="581766" cy="369332"/>
          </a:xfrm>
          <a:prstGeom prst="rect">
            <a:avLst/>
          </a:prstGeom>
          <a:noFill/>
        </p:spPr>
        <p:txBody>
          <a:bodyPr wrap="square" rtlCol="0">
            <a:spAutoFit/>
          </a:bodyPr>
          <a:lstStyle/>
          <a:p>
            <a:r>
              <a:rPr lang="en-US"/>
              <a:t>d)</a:t>
            </a:r>
          </a:p>
        </p:txBody>
      </p:sp>
      <p:sp>
        <p:nvSpPr>
          <p:cNvPr id="22" name="TextBox 21"/>
          <p:cNvSpPr txBox="1"/>
          <p:nvPr/>
        </p:nvSpPr>
        <p:spPr>
          <a:xfrm>
            <a:off x="2020268" y="2213451"/>
            <a:ext cx="581766" cy="369332"/>
          </a:xfrm>
          <a:prstGeom prst="rect">
            <a:avLst/>
          </a:prstGeom>
          <a:noFill/>
        </p:spPr>
        <p:txBody>
          <a:bodyPr wrap="square" rtlCol="0">
            <a:spAutoFit/>
          </a:bodyPr>
          <a:lstStyle/>
          <a:p>
            <a:r>
              <a:rPr lang="en-US"/>
              <a:t>e)</a:t>
            </a:r>
          </a:p>
        </p:txBody>
      </p:sp>
      <p:sp>
        <p:nvSpPr>
          <p:cNvPr id="23" name="TextBox 22"/>
          <p:cNvSpPr txBox="1"/>
          <p:nvPr/>
        </p:nvSpPr>
        <p:spPr>
          <a:xfrm>
            <a:off x="4235353" y="2217221"/>
            <a:ext cx="581766" cy="369332"/>
          </a:xfrm>
          <a:prstGeom prst="rect">
            <a:avLst/>
          </a:prstGeom>
          <a:noFill/>
        </p:spPr>
        <p:txBody>
          <a:bodyPr wrap="square" rtlCol="0">
            <a:spAutoFit/>
          </a:bodyPr>
          <a:lstStyle/>
          <a:p>
            <a:r>
              <a:rPr lang="en-US"/>
              <a:t>f)</a:t>
            </a:r>
          </a:p>
        </p:txBody>
      </p:sp>
      <p:grpSp>
        <p:nvGrpSpPr>
          <p:cNvPr id="24" name="Group 23">
            <a:extLst>
              <a:ext uri="{FF2B5EF4-FFF2-40B4-BE49-F238E27FC236}">
                <a16:creationId xmlns:a16="http://schemas.microsoft.com/office/drawing/2014/main" id="{3115E684-2FDA-4CEF-B9C7-741BBF0C842C}"/>
              </a:ext>
            </a:extLst>
          </p:cNvPr>
          <p:cNvGrpSpPr/>
          <p:nvPr/>
        </p:nvGrpSpPr>
        <p:grpSpPr>
          <a:xfrm>
            <a:off x="7104608" y="2586553"/>
            <a:ext cx="3984920" cy="2329185"/>
            <a:chOff x="3015800" y="1838418"/>
            <a:chExt cx="6795286" cy="4068611"/>
          </a:xfrm>
        </p:grpSpPr>
        <p:pic>
          <p:nvPicPr>
            <p:cNvPr id="25" name="Picture 24" descr="Chart, box and whisker chart&#10;&#10;Description automatically generated">
              <a:extLst>
                <a:ext uri="{FF2B5EF4-FFF2-40B4-BE49-F238E27FC236}">
                  <a16:creationId xmlns:a16="http://schemas.microsoft.com/office/drawing/2014/main" id="{5C513194-726E-4C05-A159-64B232BD35F1}"/>
                </a:ext>
              </a:extLst>
            </p:cNvPr>
            <p:cNvPicPr>
              <a:picLocks noChangeAspect="1"/>
            </p:cNvPicPr>
            <p:nvPr/>
          </p:nvPicPr>
          <p:blipFill rotWithShape="1">
            <a:blip r:embed="rId14">
              <a:extLst>
                <a:ext uri="{28A0092B-C50C-407E-A947-70E740481C1C}">
                  <a14:useLocalDpi xmlns:a14="http://schemas.microsoft.com/office/drawing/2010/main" val="0"/>
                </a:ext>
              </a:extLst>
            </a:blip>
            <a:srcRect r="21072"/>
            <a:stretch/>
          </p:blipFill>
          <p:spPr>
            <a:xfrm>
              <a:off x="3015800" y="1838418"/>
              <a:ext cx="5071757" cy="4068611"/>
            </a:xfrm>
            <a:prstGeom prst="rect">
              <a:avLst/>
            </a:prstGeom>
          </p:spPr>
        </p:pic>
        <p:pic>
          <p:nvPicPr>
            <p:cNvPr id="26" name="Picture 25" descr="Chart, box and whisker chart&#10;&#10;Description automatically generated">
              <a:extLst>
                <a:ext uri="{FF2B5EF4-FFF2-40B4-BE49-F238E27FC236}">
                  <a16:creationId xmlns:a16="http://schemas.microsoft.com/office/drawing/2014/main" id="{98D73D2C-E720-4DE5-90C7-6F10D173FB57}"/>
                </a:ext>
              </a:extLst>
            </p:cNvPr>
            <p:cNvPicPr>
              <a:picLocks noChangeAspect="1"/>
            </p:cNvPicPr>
            <p:nvPr/>
          </p:nvPicPr>
          <p:blipFill rotWithShape="1">
            <a:blip r:embed="rId14">
              <a:extLst>
                <a:ext uri="{28A0092B-C50C-407E-A947-70E740481C1C}">
                  <a14:useLocalDpi xmlns:a14="http://schemas.microsoft.com/office/drawing/2010/main" val="0"/>
                </a:ext>
              </a:extLst>
            </a:blip>
            <a:srcRect l="78255" t="42058" b="44632"/>
            <a:stretch/>
          </p:blipFill>
          <p:spPr>
            <a:xfrm>
              <a:off x="8093124" y="3265484"/>
              <a:ext cx="1717962" cy="665827"/>
            </a:xfrm>
            <a:prstGeom prst="rect">
              <a:avLst/>
            </a:prstGeom>
          </p:spPr>
        </p:pic>
      </p:grpSp>
      <p:cxnSp>
        <p:nvCxnSpPr>
          <p:cNvPr id="28" name="Straight Connector 27">
            <a:extLst>
              <a:ext uri="{FF2B5EF4-FFF2-40B4-BE49-F238E27FC236}">
                <a16:creationId xmlns:a16="http://schemas.microsoft.com/office/drawing/2014/main" id="{F96EA76C-187B-4B1E-9587-E68E98EA9523}"/>
              </a:ext>
            </a:extLst>
          </p:cNvPr>
          <p:cNvCxnSpPr/>
          <p:nvPr/>
        </p:nvCxnSpPr>
        <p:spPr>
          <a:xfrm>
            <a:off x="7330280" y="3267586"/>
            <a:ext cx="26722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B133913-A437-4F65-952F-A288488004B5}"/>
              </a:ext>
            </a:extLst>
          </p:cNvPr>
          <p:cNvSpPr txBox="1"/>
          <p:nvPr/>
        </p:nvSpPr>
        <p:spPr>
          <a:xfrm>
            <a:off x="8971058" y="4906440"/>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a:t>Cohen's d</a:t>
            </a:r>
            <a:endParaRPr lang="en-US" sz="700">
              <a:cs typeface="Calibri"/>
            </a:endParaRPr>
          </a:p>
          <a:p>
            <a:pPr algn="ctr"/>
            <a:endParaRPr lang="en-US" sz="700">
              <a:cs typeface="Calibri"/>
            </a:endParaRPr>
          </a:p>
          <a:p>
            <a:pPr algn="ctr"/>
            <a:r>
              <a:rPr lang="en-US" sz="700"/>
              <a:t>d estimate: -1.148179 (large)</a:t>
            </a:r>
            <a:endParaRPr lang="en-US" sz="700">
              <a:cs typeface="Calibri"/>
            </a:endParaRPr>
          </a:p>
          <a:p>
            <a:pPr algn="ctr"/>
            <a:r>
              <a:rPr lang="en-US" sz="700"/>
              <a:t>95 percent confidence interval:</a:t>
            </a:r>
            <a:endParaRPr lang="en-US" sz="700">
              <a:cs typeface="Calibri"/>
            </a:endParaRPr>
          </a:p>
          <a:p>
            <a:pPr algn="ctr"/>
            <a:r>
              <a:rPr lang="en-US" sz="700"/>
              <a:t>     lower      upper </a:t>
            </a:r>
            <a:endParaRPr lang="en-US" sz="700">
              <a:cs typeface="Calibri"/>
            </a:endParaRPr>
          </a:p>
          <a:p>
            <a:pPr algn="ctr"/>
            <a:r>
              <a:rPr lang="en-US" sz="700"/>
              <a:t>-2.5365490  0.2401916 </a:t>
            </a:r>
            <a:endParaRPr lang="en-US" sz="700">
              <a:cs typeface="Calibri"/>
            </a:endParaRPr>
          </a:p>
        </p:txBody>
      </p:sp>
      <p:sp>
        <p:nvSpPr>
          <p:cNvPr id="30" name="TextBox 29">
            <a:extLst>
              <a:ext uri="{FF2B5EF4-FFF2-40B4-BE49-F238E27FC236}">
                <a16:creationId xmlns:a16="http://schemas.microsoft.com/office/drawing/2014/main" id="{8442063C-D6ED-4F59-B63D-D4511BE42FE3}"/>
              </a:ext>
            </a:extLst>
          </p:cNvPr>
          <p:cNvSpPr txBox="1"/>
          <p:nvPr/>
        </p:nvSpPr>
        <p:spPr>
          <a:xfrm>
            <a:off x="7414319" y="4871493"/>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a:t>Cohen's d</a:t>
            </a:r>
            <a:endParaRPr lang="en-US" sz="700">
              <a:cs typeface="Calibri"/>
            </a:endParaRPr>
          </a:p>
          <a:p>
            <a:pPr algn="ctr"/>
            <a:endParaRPr lang="en-US" sz="700">
              <a:cs typeface="Calibri"/>
            </a:endParaRPr>
          </a:p>
          <a:p>
            <a:pPr algn="ctr"/>
            <a:r>
              <a:rPr lang="en-US" sz="700"/>
              <a:t>d estimate: 0.4871191 (small)</a:t>
            </a:r>
            <a:endParaRPr lang="en-US" sz="700">
              <a:cs typeface="Calibri"/>
            </a:endParaRPr>
          </a:p>
          <a:p>
            <a:pPr algn="ctr"/>
            <a:r>
              <a:rPr lang="en-US" sz="700"/>
              <a:t>95 percent confidence interval:</a:t>
            </a:r>
            <a:endParaRPr lang="en-US" sz="700">
              <a:cs typeface="Calibri"/>
            </a:endParaRPr>
          </a:p>
          <a:p>
            <a:pPr algn="ctr"/>
            <a:r>
              <a:rPr lang="en-US" sz="700"/>
              <a:t>    lower     upper </a:t>
            </a:r>
            <a:endParaRPr lang="en-US" sz="700">
              <a:cs typeface="Calibri"/>
            </a:endParaRPr>
          </a:p>
          <a:p>
            <a:pPr algn="ctr"/>
            <a:r>
              <a:rPr lang="en-US" sz="700"/>
              <a:t>-0.818236  1.792474 </a:t>
            </a:r>
            <a:endParaRPr lang="en-US" sz="700">
              <a:cs typeface="Calibri"/>
            </a:endParaRPr>
          </a:p>
        </p:txBody>
      </p:sp>
      <p:sp>
        <p:nvSpPr>
          <p:cNvPr id="31" name="TextBox 30">
            <a:extLst>
              <a:ext uri="{FF2B5EF4-FFF2-40B4-BE49-F238E27FC236}">
                <a16:creationId xmlns:a16="http://schemas.microsoft.com/office/drawing/2014/main" id="{2EE93834-47E6-4D7E-A7C3-483BE5B57F97}"/>
              </a:ext>
            </a:extLst>
          </p:cNvPr>
          <p:cNvSpPr txBox="1"/>
          <p:nvPr/>
        </p:nvSpPr>
        <p:spPr>
          <a:xfrm>
            <a:off x="10453050" y="3997736"/>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a:t>Cohen's d</a:t>
            </a:r>
            <a:endParaRPr lang="en-US" sz="1200"/>
          </a:p>
          <a:p>
            <a:pPr algn="ctr"/>
            <a:endParaRPr lang="en-US" sz="700">
              <a:cs typeface="Calibri" panose="020F0502020204030204"/>
            </a:endParaRPr>
          </a:p>
          <a:p>
            <a:pPr algn="ctr"/>
            <a:r>
              <a:rPr lang="en-US" sz="700"/>
              <a:t>d estimate: -0.008485888 (negligible)</a:t>
            </a:r>
            <a:endParaRPr lang="en-US" sz="700">
              <a:cs typeface="Calibri" panose="020F0502020204030204"/>
            </a:endParaRPr>
          </a:p>
          <a:p>
            <a:pPr algn="ctr"/>
            <a:r>
              <a:rPr lang="en-US" sz="700"/>
              <a:t>95 percent confidence interval:</a:t>
            </a:r>
            <a:endParaRPr lang="en-US" sz="700">
              <a:cs typeface="Calibri" panose="020F0502020204030204"/>
            </a:endParaRPr>
          </a:p>
          <a:p>
            <a:pPr algn="ctr"/>
            <a:r>
              <a:rPr lang="en-US" sz="700"/>
              <a:t>    lower     upper </a:t>
            </a:r>
            <a:endParaRPr lang="en-US" sz="700">
              <a:cs typeface="Calibri" panose="020F0502020204030204"/>
            </a:endParaRPr>
          </a:p>
          <a:p>
            <a:pPr algn="ctr"/>
            <a:r>
              <a:rPr lang="en-US" sz="700"/>
              <a:t>-1.294908  1.277936 </a:t>
            </a:r>
            <a:endParaRPr lang="en-US" sz="700">
              <a:cs typeface="Calibri" panose="020F0502020204030204"/>
            </a:endParaRPr>
          </a:p>
        </p:txBody>
      </p:sp>
      <p:cxnSp>
        <p:nvCxnSpPr>
          <p:cNvPr id="32" name="Straight Arrow Connector 31">
            <a:extLst>
              <a:ext uri="{FF2B5EF4-FFF2-40B4-BE49-F238E27FC236}">
                <a16:creationId xmlns:a16="http://schemas.microsoft.com/office/drawing/2014/main" id="{E69297C1-62D8-406D-AD1B-9BDBD512F904}"/>
              </a:ext>
            </a:extLst>
          </p:cNvPr>
          <p:cNvCxnSpPr/>
          <p:nvPr/>
        </p:nvCxnSpPr>
        <p:spPr>
          <a:xfrm flipH="1">
            <a:off x="8442482" y="4367068"/>
            <a:ext cx="62506" cy="60490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61BB5E2-2014-481B-9E0D-ECEAC65B35B9}"/>
              </a:ext>
            </a:extLst>
          </p:cNvPr>
          <p:cNvCxnSpPr>
            <a:cxnSpLocks/>
          </p:cNvCxnSpPr>
          <p:nvPr/>
        </p:nvCxnSpPr>
        <p:spPr>
          <a:xfrm>
            <a:off x="9127991" y="4283242"/>
            <a:ext cx="333643" cy="8118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C139E-CE83-4BE7-BB47-2C8B1C2A60DC}"/>
              </a:ext>
            </a:extLst>
          </p:cNvPr>
          <p:cNvCxnSpPr>
            <a:cxnSpLocks/>
          </p:cNvCxnSpPr>
          <p:nvPr/>
        </p:nvCxnSpPr>
        <p:spPr>
          <a:xfrm>
            <a:off x="9775398" y="3997736"/>
            <a:ext cx="1091524" cy="7375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95695" y="4262440"/>
            <a:ext cx="6950790" cy="923330"/>
          </a:xfrm>
          <a:prstGeom prst="rect">
            <a:avLst/>
          </a:prstGeom>
        </p:spPr>
        <p:txBody>
          <a:bodyPr wrap="square">
            <a:spAutoFit/>
          </a:bodyPr>
          <a:lstStyle/>
          <a:p>
            <a:r>
              <a:rPr lang="en-US" b="1" err="1"/>
              <a:t>figure_plant_phenotype</a:t>
            </a:r>
            <a:r>
              <a:rPr lang="en-US"/>
              <a:t>: measured plant traits from brassica </a:t>
            </a:r>
            <a:r>
              <a:rPr lang="en-US" err="1"/>
              <a:t>oleraceae</a:t>
            </a:r>
            <a:r>
              <a:rPr lang="en-US"/>
              <a:t> (a-d) and Arabidopsis  thaliana (e-f). Cohen’s D (g) shows dry weight fold comparisons to respective controls; </a:t>
            </a:r>
          </a:p>
        </p:txBody>
      </p:sp>
      <p:sp>
        <p:nvSpPr>
          <p:cNvPr id="44" name="TextBox 43"/>
          <p:cNvSpPr txBox="1"/>
          <p:nvPr/>
        </p:nvSpPr>
        <p:spPr>
          <a:xfrm>
            <a:off x="7146485" y="2238660"/>
            <a:ext cx="581766" cy="369332"/>
          </a:xfrm>
          <a:prstGeom prst="rect">
            <a:avLst/>
          </a:prstGeom>
          <a:noFill/>
        </p:spPr>
        <p:txBody>
          <a:bodyPr wrap="square" rtlCol="0">
            <a:spAutoFit/>
          </a:bodyPr>
          <a:lstStyle/>
          <a:p>
            <a:r>
              <a:rPr lang="en-US"/>
              <a:t>g)</a:t>
            </a:r>
          </a:p>
        </p:txBody>
      </p:sp>
      <p:sp>
        <p:nvSpPr>
          <p:cNvPr id="35" name="Rectangle 34">
            <a:extLst>
              <a:ext uri="{FF2B5EF4-FFF2-40B4-BE49-F238E27FC236}">
                <a16:creationId xmlns:a16="http://schemas.microsoft.com/office/drawing/2014/main" id="{09163732-3E2A-4B7A-A191-E0F628315F3A}"/>
              </a:ext>
            </a:extLst>
          </p:cNvPr>
          <p:cNvSpPr/>
          <p:nvPr/>
        </p:nvSpPr>
        <p:spPr>
          <a:xfrm>
            <a:off x="280717" y="5271467"/>
            <a:ext cx="10299020" cy="646331"/>
          </a:xfrm>
          <a:prstGeom prst="rect">
            <a:avLst/>
          </a:prstGeom>
        </p:spPr>
        <p:txBody>
          <a:bodyPr wrap="square">
            <a:spAutoFit/>
          </a:bodyPr>
          <a:lstStyle/>
          <a:p>
            <a:pPr marL="285750" indent="-285750">
              <a:buFont typeface="Arial" panose="020B0604020202020204" pitchFamily="34" charset="0"/>
              <a:buChar char="•"/>
            </a:pPr>
            <a:r>
              <a:rPr lang="en-US">
                <a:solidFill>
                  <a:schemeClr val="accent1"/>
                </a:solidFill>
              </a:rPr>
              <a:t>MeJA is reducing plant biomass</a:t>
            </a:r>
          </a:p>
          <a:p>
            <a:pPr marL="285750" indent="-285750">
              <a:buFont typeface="Arial" panose="020B0604020202020204" pitchFamily="34" charset="0"/>
              <a:buChar char="•"/>
            </a:pPr>
            <a:r>
              <a:rPr lang="en-US">
                <a:solidFill>
                  <a:schemeClr val="accent1"/>
                </a:solidFill>
              </a:rPr>
              <a:t>Compared to their controls both species show the same effect (even though magnitude is different)</a:t>
            </a:r>
          </a:p>
        </p:txBody>
      </p:sp>
      <p:sp>
        <p:nvSpPr>
          <p:cNvPr id="36" name="Rectangle 35">
            <a:extLst>
              <a:ext uri="{FF2B5EF4-FFF2-40B4-BE49-F238E27FC236}">
                <a16:creationId xmlns:a16="http://schemas.microsoft.com/office/drawing/2014/main" id="{AD715300-74E3-40B9-897F-F32415C21CFB}"/>
              </a:ext>
            </a:extLst>
          </p:cNvPr>
          <p:cNvSpPr/>
          <p:nvPr/>
        </p:nvSpPr>
        <p:spPr>
          <a:xfrm>
            <a:off x="522222" y="5976605"/>
            <a:ext cx="11465126" cy="923330"/>
          </a:xfrm>
          <a:prstGeom prst="rect">
            <a:avLst/>
          </a:prstGeom>
        </p:spPr>
        <p:txBody>
          <a:bodyPr wrap="square">
            <a:spAutoFit/>
          </a:bodyPr>
          <a:lstStyle/>
          <a:p>
            <a:pPr marL="285750" indent="-285750">
              <a:buFont typeface="Wingdings" panose="05000000000000000000" pitchFamily="2" charset="2"/>
              <a:buChar char="à"/>
            </a:pPr>
            <a:r>
              <a:rPr lang="en-US">
                <a:solidFill>
                  <a:srgbClr val="FF0000"/>
                </a:solidFill>
              </a:rPr>
              <a:t>Figure 1: g) done properly, a-f figures in supplementary</a:t>
            </a:r>
          </a:p>
          <a:p>
            <a:pPr marL="285750" indent="-285750">
              <a:buFont typeface="Wingdings" panose="05000000000000000000" pitchFamily="2" charset="2"/>
              <a:buChar char="à"/>
            </a:pPr>
            <a:r>
              <a:rPr lang="en-US">
                <a:solidFill>
                  <a:srgbClr val="FF0000"/>
                </a:solidFill>
              </a:rPr>
              <a:t> Cohen’s D paper </a:t>
            </a:r>
            <a:r>
              <a:rPr lang="en-US" b="0" i="0">
                <a:solidFill>
                  <a:srgbClr val="242424"/>
                </a:solidFill>
                <a:effectLst/>
                <a:latin typeface="-apple-system"/>
              </a:rPr>
              <a:t>Use of </a:t>
            </a:r>
            <a:r>
              <a:rPr lang="en-US" b="0" i="0" err="1">
                <a:solidFill>
                  <a:srgbClr val="242424"/>
                </a:solidFill>
                <a:effectLst/>
                <a:latin typeface="-apple-system"/>
              </a:rPr>
              <a:t>cohens</a:t>
            </a:r>
            <a:r>
              <a:rPr lang="en-US" b="0" i="0">
                <a:solidFill>
                  <a:srgbClr val="242424"/>
                </a:solidFill>
                <a:effectLst/>
                <a:latin typeface="-apple-system"/>
              </a:rPr>
              <a:t> D to compare multiple experiments/controls: </a:t>
            </a:r>
            <a:r>
              <a:rPr lang="en-US" b="0" i="0" u="none" strike="noStrike">
                <a:solidFill>
                  <a:srgbClr val="4F52B2"/>
                </a:solidFill>
                <a:effectLst/>
                <a:latin typeface="-apple-system"/>
                <a:hlinkClick r:id="rId15" tooltip="https://nph.onlinelibrary.wiley.com/doi/full/10.1111/nph.15504"/>
              </a:rPr>
              <a:t>https://nph.onlinelibrary.wiley.com/doi/full/10.1111/nph.15504</a:t>
            </a:r>
            <a:r>
              <a:rPr lang="en-US">
                <a:solidFill>
                  <a:srgbClr val="FF0000"/>
                </a:solidFill>
              </a:rPr>
              <a:t> </a:t>
            </a:r>
          </a:p>
        </p:txBody>
      </p:sp>
    </p:spTree>
    <p:extLst>
      <p:ext uri="{BB962C8B-B14F-4D97-AF65-F5344CB8AC3E}">
        <p14:creationId xmlns:p14="http://schemas.microsoft.com/office/powerpoint/2010/main" val="241156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549" y="346506"/>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762" y="293674"/>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983776" y="4649773"/>
            <a:ext cx="8847971" cy="646331"/>
          </a:xfrm>
          <a:prstGeom prst="rect">
            <a:avLst/>
          </a:prstGeom>
        </p:spPr>
        <p:txBody>
          <a:bodyPr wrap="square">
            <a:spAutoFit/>
          </a:bodyPr>
          <a:lstStyle/>
          <a:p>
            <a:r>
              <a:rPr lang="en-US" b="1" err="1"/>
              <a:t>figure_qPCR</a:t>
            </a:r>
            <a:r>
              <a:rPr lang="en-US"/>
              <a:t>: leaf expression of MYC2 (a) and Lox2(b), 3h after the final hormone dipping event and 2 days before harvesting</a:t>
            </a:r>
          </a:p>
        </p:txBody>
      </p:sp>
      <p:sp>
        <p:nvSpPr>
          <p:cNvPr id="6" name="Rectangle 5">
            <a:extLst>
              <a:ext uri="{FF2B5EF4-FFF2-40B4-BE49-F238E27FC236}">
                <a16:creationId xmlns:a16="http://schemas.microsoft.com/office/drawing/2014/main" id="{9053D898-A56E-4AE6-ACBE-C725024DC05E}"/>
              </a:ext>
            </a:extLst>
          </p:cNvPr>
          <p:cNvSpPr/>
          <p:nvPr/>
        </p:nvSpPr>
        <p:spPr>
          <a:xfrm>
            <a:off x="179117" y="5428184"/>
            <a:ext cx="10299020" cy="646331"/>
          </a:xfrm>
          <a:prstGeom prst="rect">
            <a:avLst/>
          </a:prstGeom>
        </p:spPr>
        <p:txBody>
          <a:bodyPr wrap="square">
            <a:spAutoFit/>
          </a:bodyPr>
          <a:lstStyle/>
          <a:p>
            <a:pPr marL="285750" indent="-285750">
              <a:buFont typeface="Arial" panose="020B0604020202020204" pitchFamily="34" charset="0"/>
              <a:buChar char="•"/>
            </a:pPr>
            <a:r>
              <a:rPr lang="en-US">
                <a:solidFill>
                  <a:schemeClr val="accent1"/>
                </a:solidFill>
              </a:rPr>
              <a:t>There’s higher </a:t>
            </a:r>
            <a:r>
              <a:rPr lang="en-US" i="1">
                <a:solidFill>
                  <a:schemeClr val="accent1"/>
                </a:solidFill>
              </a:rPr>
              <a:t>MYC2</a:t>
            </a:r>
            <a:r>
              <a:rPr lang="en-US">
                <a:solidFill>
                  <a:schemeClr val="accent1"/>
                </a:solidFill>
              </a:rPr>
              <a:t> and </a:t>
            </a:r>
            <a:r>
              <a:rPr lang="en-US" i="1">
                <a:solidFill>
                  <a:schemeClr val="accent1"/>
                </a:solidFill>
              </a:rPr>
              <a:t>LOX2</a:t>
            </a:r>
            <a:r>
              <a:rPr lang="en-US">
                <a:solidFill>
                  <a:schemeClr val="accent1"/>
                </a:solidFill>
              </a:rPr>
              <a:t> expression in MeJA 1% but only in </a:t>
            </a:r>
            <a:r>
              <a:rPr lang="en-US" i="1">
                <a:solidFill>
                  <a:schemeClr val="accent1"/>
                </a:solidFill>
              </a:rPr>
              <a:t>Arabidopsis thaliana </a:t>
            </a:r>
          </a:p>
          <a:p>
            <a:pPr marL="285750" indent="-285750">
              <a:buFont typeface="Arial" panose="020B0604020202020204" pitchFamily="34" charset="0"/>
              <a:buChar char="•"/>
            </a:pPr>
            <a:r>
              <a:rPr lang="en-US">
                <a:solidFill>
                  <a:schemeClr val="accent1"/>
                </a:solidFill>
              </a:rPr>
              <a:t>However, no difference in </a:t>
            </a:r>
            <a:r>
              <a:rPr lang="en-US" i="1">
                <a:solidFill>
                  <a:schemeClr val="accent1"/>
                </a:solidFill>
              </a:rPr>
              <a:t>Brassica oleracea</a:t>
            </a:r>
          </a:p>
        </p:txBody>
      </p:sp>
      <p:sp>
        <p:nvSpPr>
          <p:cNvPr id="7" name="Rectangle 6">
            <a:extLst>
              <a:ext uri="{FF2B5EF4-FFF2-40B4-BE49-F238E27FC236}">
                <a16:creationId xmlns:a16="http://schemas.microsoft.com/office/drawing/2014/main" id="{4B5BE07C-AB80-4551-81C0-0C6EED82FE62}"/>
              </a:ext>
            </a:extLst>
          </p:cNvPr>
          <p:cNvSpPr/>
          <p:nvPr/>
        </p:nvSpPr>
        <p:spPr>
          <a:xfrm>
            <a:off x="363436" y="6074515"/>
            <a:ext cx="11465126" cy="923330"/>
          </a:xfrm>
          <a:prstGeom prst="rect">
            <a:avLst/>
          </a:prstGeom>
        </p:spPr>
        <p:txBody>
          <a:bodyPr wrap="square">
            <a:spAutoFit/>
          </a:bodyPr>
          <a:lstStyle/>
          <a:p>
            <a:pPr marL="285750" indent="-285750">
              <a:buFont typeface="Wingdings" panose="05000000000000000000" pitchFamily="2" charset="2"/>
              <a:buChar char="à"/>
            </a:pPr>
            <a:r>
              <a:rPr lang="en-US">
                <a:solidFill>
                  <a:srgbClr val="FF0000"/>
                </a:solidFill>
              </a:rPr>
              <a:t>Fix figure with bar plots or gene-expression standard plots, </a:t>
            </a:r>
            <a:r>
              <a:rPr lang="en-US">
                <a:solidFill>
                  <a:srgbClr val="FF0000"/>
                </a:solidFill>
                <a:sym typeface="Wingdings" panose="05000000000000000000" pitchFamily="2" charset="2"/>
              </a:rPr>
              <a:t> </a:t>
            </a:r>
            <a:r>
              <a:rPr lang="en-US">
                <a:solidFill>
                  <a:srgbClr val="FF0000"/>
                </a:solidFill>
              </a:rPr>
              <a:t>Supplementary (IF ever included)</a:t>
            </a:r>
          </a:p>
          <a:p>
            <a:pPr marL="285750" indent="-285750">
              <a:buFont typeface="Wingdings" panose="05000000000000000000" pitchFamily="2" charset="2"/>
              <a:buChar char="à"/>
            </a:pPr>
            <a:r>
              <a:rPr lang="en-US">
                <a:solidFill>
                  <a:srgbClr val="FF0000"/>
                </a:solidFill>
              </a:rPr>
              <a:t>Add stats to plot </a:t>
            </a:r>
          </a:p>
          <a:p>
            <a:endParaRPr lang="en-US">
              <a:solidFill>
                <a:srgbClr val="FF0000"/>
              </a:solidFill>
            </a:endParaRPr>
          </a:p>
        </p:txBody>
      </p:sp>
      <p:sp>
        <p:nvSpPr>
          <p:cNvPr id="8" name="Rectangle 7">
            <a:extLst>
              <a:ext uri="{FF2B5EF4-FFF2-40B4-BE49-F238E27FC236}">
                <a16:creationId xmlns:a16="http://schemas.microsoft.com/office/drawing/2014/main" id="{C4E6BD45-7D07-41ED-8FB3-89FE6FFF8427}"/>
              </a:ext>
            </a:extLst>
          </p:cNvPr>
          <p:cNvSpPr/>
          <p:nvPr/>
        </p:nvSpPr>
        <p:spPr>
          <a:xfrm>
            <a:off x="6248401" y="-19254"/>
            <a:ext cx="7315200" cy="369332"/>
          </a:xfrm>
          <a:prstGeom prst="rect">
            <a:avLst/>
          </a:prstGeom>
        </p:spPr>
        <p:txBody>
          <a:bodyPr wrap="square">
            <a:spAutoFit/>
          </a:bodyPr>
          <a:lstStyle/>
          <a:p>
            <a:r>
              <a:rPr lang="en-US" b="1">
                <a:solidFill>
                  <a:schemeClr val="accent6"/>
                </a:solidFill>
              </a:rPr>
              <a:t>Point for discussion: Do we really want to include this plots? </a:t>
            </a:r>
          </a:p>
        </p:txBody>
      </p:sp>
    </p:spTree>
    <p:extLst>
      <p:ext uri="{BB962C8B-B14F-4D97-AF65-F5344CB8AC3E}">
        <p14:creationId xmlns:p14="http://schemas.microsoft.com/office/powerpoint/2010/main" val="937988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313F9B4E-F518-4485-AFBE-203C85C7C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039" y="811929"/>
            <a:ext cx="7356713" cy="4491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AE339B8D-EADD-456A-A0D1-7A5D80BE2642}"/>
              </a:ext>
            </a:extLst>
          </p:cNvPr>
          <p:cNvSpPr/>
          <p:nvPr/>
        </p:nvSpPr>
        <p:spPr>
          <a:xfrm>
            <a:off x="3624688" y="241350"/>
            <a:ext cx="2549587" cy="461665"/>
          </a:xfrm>
          <a:prstGeom prst="rect">
            <a:avLst/>
          </a:prstGeom>
        </p:spPr>
        <p:txBody>
          <a:bodyPr wrap="square">
            <a:spAutoFit/>
          </a:bodyPr>
          <a:lstStyle/>
          <a:p>
            <a:r>
              <a:rPr lang="en-US" sz="1200"/>
              <a:t>R script: 2_Beta_diversity</a:t>
            </a:r>
          </a:p>
          <a:p>
            <a:r>
              <a:rPr lang="en-US" sz="1200"/>
              <a:t>Code chunk: 2.1 - Beta Diversity plots</a:t>
            </a:r>
          </a:p>
        </p:txBody>
      </p:sp>
      <p:sp>
        <p:nvSpPr>
          <p:cNvPr id="5" name="TextBox 4">
            <a:extLst>
              <a:ext uri="{FF2B5EF4-FFF2-40B4-BE49-F238E27FC236}">
                <a16:creationId xmlns:a16="http://schemas.microsoft.com/office/drawing/2014/main" id="{9C26F37F-8E28-4DF1-B8A3-A009E7DEBBE5}"/>
              </a:ext>
            </a:extLst>
          </p:cNvPr>
          <p:cNvSpPr txBox="1"/>
          <p:nvPr/>
        </p:nvSpPr>
        <p:spPr>
          <a:xfrm>
            <a:off x="2244186" y="241350"/>
            <a:ext cx="1266797" cy="461665"/>
          </a:xfrm>
          <a:prstGeom prst="rect">
            <a:avLst/>
          </a:prstGeom>
          <a:noFill/>
        </p:spPr>
        <p:txBody>
          <a:bodyPr wrap="square" rtlCol="0">
            <a:spAutoFit/>
          </a:bodyPr>
          <a:lstStyle/>
          <a:p>
            <a:r>
              <a:rPr lang="en-US" sz="1200"/>
              <a:t>CCS normalization</a:t>
            </a:r>
          </a:p>
        </p:txBody>
      </p:sp>
      <p:sp>
        <p:nvSpPr>
          <p:cNvPr id="6" name="TextBox 5">
            <a:extLst>
              <a:ext uri="{FF2B5EF4-FFF2-40B4-BE49-F238E27FC236}">
                <a16:creationId xmlns:a16="http://schemas.microsoft.com/office/drawing/2014/main" id="{9AB10A21-A233-4262-A4CB-7F342D3E5C34}"/>
              </a:ext>
            </a:extLst>
          </p:cNvPr>
          <p:cNvSpPr txBox="1"/>
          <p:nvPr/>
        </p:nvSpPr>
        <p:spPr>
          <a:xfrm>
            <a:off x="557039" y="409995"/>
            <a:ext cx="2114147" cy="276999"/>
          </a:xfrm>
          <a:prstGeom prst="rect">
            <a:avLst/>
          </a:prstGeom>
          <a:noFill/>
        </p:spPr>
        <p:txBody>
          <a:bodyPr wrap="square" rtlCol="0">
            <a:spAutoFit/>
          </a:bodyPr>
          <a:lstStyle/>
          <a:p>
            <a:r>
              <a:rPr lang="en-US" sz="1200"/>
              <a:t>Stress: 0.1521784 (ok) </a:t>
            </a:r>
          </a:p>
        </p:txBody>
      </p:sp>
      <p:sp>
        <p:nvSpPr>
          <p:cNvPr id="7" name="TextBox 6">
            <a:extLst>
              <a:ext uri="{FF2B5EF4-FFF2-40B4-BE49-F238E27FC236}">
                <a16:creationId xmlns:a16="http://schemas.microsoft.com/office/drawing/2014/main" id="{A0C1B235-7BE9-4F46-A930-140419BDEC59}"/>
              </a:ext>
            </a:extLst>
          </p:cNvPr>
          <p:cNvSpPr txBox="1"/>
          <p:nvPr/>
        </p:nvSpPr>
        <p:spPr>
          <a:xfrm>
            <a:off x="787233" y="5412434"/>
            <a:ext cx="6233327" cy="923330"/>
          </a:xfrm>
          <a:prstGeom prst="rect">
            <a:avLst/>
          </a:prstGeom>
          <a:noFill/>
        </p:spPr>
        <p:txBody>
          <a:bodyPr wrap="square" rtlCol="0">
            <a:spAutoFit/>
          </a:bodyPr>
          <a:lstStyle/>
          <a:p>
            <a:r>
              <a:rPr lang="en-US" b="1" err="1"/>
              <a:t>Figure_Beta_diversity_all_samples</a:t>
            </a:r>
            <a:r>
              <a:rPr lang="en-US"/>
              <a:t> : NMDS plot showing clear clustering by plant species and sample types, and mixed treatment effects</a:t>
            </a:r>
          </a:p>
        </p:txBody>
      </p:sp>
      <p:sp>
        <p:nvSpPr>
          <p:cNvPr id="8" name="Rectangle 7">
            <a:extLst>
              <a:ext uri="{FF2B5EF4-FFF2-40B4-BE49-F238E27FC236}">
                <a16:creationId xmlns:a16="http://schemas.microsoft.com/office/drawing/2014/main" id="{A53A936D-7E83-44CC-A145-85F5DC449921}"/>
              </a:ext>
            </a:extLst>
          </p:cNvPr>
          <p:cNvSpPr/>
          <p:nvPr/>
        </p:nvSpPr>
        <p:spPr>
          <a:xfrm>
            <a:off x="8124698" y="743729"/>
            <a:ext cx="3864102" cy="2308324"/>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Figure 1. </a:t>
            </a:r>
          </a:p>
          <a:p>
            <a:pPr marL="285750" indent="-285750">
              <a:buFont typeface="Arial" panose="020B0604020202020204" pitchFamily="34" charset="0"/>
              <a:buChar char="•"/>
            </a:pPr>
            <a:r>
              <a:rPr lang="en-US">
                <a:solidFill>
                  <a:schemeClr val="accent1"/>
                </a:solidFill>
              </a:rPr>
              <a:t>There is a clear effect of root and soil as expected</a:t>
            </a:r>
          </a:p>
          <a:p>
            <a:pPr marL="285750" indent="-285750">
              <a:buFont typeface="Arial" panose="020B0604020202020204" pitchFamily="34" charset="0"/>
              <a:buChar char="•"/>
            </a:pPr>
            <a:r>
              <a:rPr lang="en-US">
                <a:solidFill>
                  <a:schemeClr val="accent1"/>
                </a:solidFill>
              </a:rPr>
              <a:t>There is a clear species effect as expected </a:t>
            </a:r>
          </a:p>
          <a:p>
            <a:pPr marL="285750" indent="-285750">
              <a:buFont typeface="Arial" panose="020B0604020202020204" pitchFamily="34" charset="0"/>
              <a:buChar char="•"/>
            </a:pPr>
            <a:r>
              <a:rPr lang="en-US">
                <a:solidFill>
                  <a:schemeClr val="accent1"/>
                </a:solidFill>
              </a:rPr>
              <a:t>Treatment effects are not visible</a:t>
            </a:r>
          </a:p>
          <a:p>
            <a:pPr marL="285750" indent="-285750">
              <a:buFont typeface="Arial" panose="020B0604020202020204" pitchFamily="34" charset="0"/>
              <a:buChar char="•"/>
            </a:pPr>
            <a:r>
              <a:rPr lang="en-US" err="1">
                <a:solidFill>
                  <a:schemeClr val="accent1"/>
                </a:solidFill>
              </a:rPr>
              <a:t>Resonining</a:t>
            </a:r>
            <a:r>
              <a:rPr lang="en-US">
                <a:solidFill>
                  <a:schemeClr val="accent1"/>
                </a:solidFill>
              </a:rPr>
              <a:t> behind why splitting in 4 the analysis afterwards </a:t>
            </a:r>
          </a:p>
        </p:txBody>
      </p:sp>
      <p:sp>
        <p:nvSpPr>
          <p:cNvPr id="9" name="Rectangle 8">
            <a:extLst>
              <a:ext uri="{FF2B5EF4-FFF2-40B4-BE49-F238E27FC236}">
                <a16:creationId xmlns:a16="http://schemas.microsoft.com/office/drawing/2014/main" id="{EF931514-6ACE-4794-87C2-C933B57C4529}"/>
              </a:ext>
            </a:extLst>
          </p:cNvPr>
          <p:cNvSpPr/>
          <p:nvPr/>
        </p:nvSpPr>
        <p:spPr>
          <a:xfrm>
            <a:off x="7476872" y="6046071"/>
            <a:ext cx="4715128" cy="646331"/>
          </a:xfrm>
          <a:prstGeom prst="rect">
            <a:avLst/>
          </a:prstGeom>
        </p:spPr>
        <p:txBody>
          <a:bodyPr wrap="square">
            <a:spAutoFit/>
          </a:bodyPr>
          <a:lstStyle/>
          <a:p>
            <a:pPr marL="285750" indent="-285750">
              <a:buFont typeface="Wingdings" panose="05000000000000000000" pitchFamily="2" charset="2"/>
              <a:buChar char="à"/>
            </a:pPr>
            <a:r>
              <a:rPr lang="en-US">
                <a:solidFill>
                  <a:srgbClr val="FF0000"/>
                </a:solidFill>
              </a:rPr>
              <a:t>Make it pretty</a:t>
            </a:r>
          </a:p>
          <a:p>
            <a:pPr marL="285750" indent="-285750">
              <a:buFont typeface="Wingdings" panose="05000000000000000000" pitchFamily="2" charset="2"/>
              <a:buChar char="à"/>
            </a:pPr>
            <a:r>
              <a:rPr lang="en-US">
                <a:solidFill>
                  <a:srgbClr val="FF0000"/>
                </a:solidFill>
              </a:rPr>
              <a:t>Change labels: Endosphere and Rhizosphere</a:t>
            </a:r>
          </a:p>
        </p:txBody>
      </p:sp>
      <p:sp>
        <p:nvSpPr>
          <p:cNvPr id="10" name="Rectangle 9">
            <a:extLst>
              <a:ext uri="{FF2B5EF4-FFF2-40B4-BE49-F238E27FC236}">
                <a16:creationId xmlns:a16="http://schemas.microsoft.com/office/drawing/2014/main" id="{85F40CF8-59DF-4B2C-980F-6A294F21F153}"/>
              </a:ext>
            </a:extLst>
          </p:cNvPr>
          <p:cNvSpPr/>
          <p:nvPr/>
        </p:nvSpPr>
        <p:spPr>
          <a:xfrm>
            <a:off x="7913752" y="4703355"/>
            <a:ext cx="3864102" cy="1200329"/>
          </a:xfrm>
          <a:prstGeom prst="rect">
            <a:avLst/>
          </a:prstGeom>
        </p:spPr>
        <p:txBody>
          <a:bodyPr wrap="square">
            <a:spAutoFit/>
          </a:bodyPr>
          <a:lstStyle/>
          <a:p>
            <a:pPr algn="ctr"/>
            <a:r>
              <a:rPr lang="en-US" b="1">
                <a:solidFill>
                  <a:schemeClr val="accent1"/>
                </a:solidFill>
              </a:rPr>
              <a:t>+ PERMANOVA RESULTS OVERALL FOR ALL SAMPLES </a:t>
            </a:r>
          </a:p>
          <a:p>
            <a:pPr algn="ctr"/>
            <a:endParaRPr lang="en-US" b="1">
              <a:solidFill>
                <a:schemeClr val="accent1"/>
              </a:solidFill>
            </a:endParaRPr>
          </a:p>
          <a:p>
            <a:pPr algn="ctr"/>
            <a:endParaRPr lang="en-US" b="1">
              <a:solidFill>
                <a:schemeClr val="accent1"/>
              </a:solidFill>
            </a:endParaRPr>
          </a:p>
        </p:txBody>
      </p:sp>
    </p:spTree>
    <p:extLst>
      <p:ext uri="{BB962C8B-B14F-4D97-AF65-F5344CB8AC3E}">
        <p14:creationId xmlns:p14="http://schemas.microsoft.com/office/powerpoint/2010/main" val="3503675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8E5E2-FA2E-49FC-93B5-58716B348FAA}"/>
              </a:ext>
            </a:extLst>
          </p:cNvPr>
          <p:cNvSpPr/>
          <p:nvPr/>
        </p:nvSpPr>
        <p:spPr>
          <a:xfrm>
            <a:off x="8124698" y="810144"/>
            <a:ext cx="3864102" cy="1754326"/>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Significant treatment effect in all but in Bo-Rhizosphere  </a:t>
            </a:r>
          </a:p>
          <a:p>
            <a:pPr marL="285750" indent="-285750">
              <a:buFont typeface="Arial" panose="020B0604020202020204" pitchFamily="34" charset="0"/>
              <a:buChar char="•"/>
            </a:pPr>
            <a:endParaRPr lang="en-US" b="1">
              <a:solidFill>
                <a:schemeClr val="accent1"/>
              </a:solidFill>
            </a:endParaRPr>
          </a:p>
          <a:p>
            <a:pPr marL="285750" indent="-285750">
              <a:buFont typeface="Arial" panose="020B0604020202020204" pitchFamily="34" charset="0"/>
              <a:buChar char="•"/>
            </a:pPr>
            <a:r>
              <a:rPr lang="en-US">
                <a:solidFill>
                  <a:schemeClr val="accent1"/>
                </a:solidFill>
              </a:rPr>
              <a:t>There is a significant effect of MeJA for both At and Bo for the endosphere community </a:t>
            </a:r>
          </a:p>
        </p:txBody>
      </p:sp>
      <p:sp>
        <p:nvSpPr>
          <p:cNvPr id="3" name="Rectangle 2">
            <a:extLst>
              <a:ext uri="{FF2B5EF4-FFF2-40B4-BE49-F238E27FC236}">
                <a16:creationId xmlns:a16="http://schemas.microsoft.com/office/drawing/2014/main" id="{DDC772E5-7DB7-43DD-8C34-37851083C848}"/>
              </a:ext>
            </a:extLst>
          </p:cNvPr>
          <p:cNvSpPr/>
          <p:nvPr/>
        </p:nvSpPr>
        <p:spPr>
          <a:xfrm>
            <a:off x="1246378" y="1733474"/>
            <a:ext cx="3864102" cy="3970318"/>
          </a:xfrm>
          <a:prstGeom prst="rect">
            <a:avLst/>
          </a:prstGeom>
        </p:spPr>
        <p:txBody>
          <a:bodyPr wrap="square">
            <a:spAutoFit/>
          </a:bodyPr>
          <a:lstStyle/>
          <a:p>
            <a:pPr algn="ctr"/>
            <a:r>
              <a:rPr lang="en-US" b="1">
                <a:solidFill>
                  <a:schemeClr val="accent1"/>
                </a:solidFill>
              </a:rPr>
              <a:t>PERMANOVA RESULTS OF BETA DIVERSITY – PARTITIONED IN 4</a:t>
            </a:r>
          </a:p>
          <a:p>
            <a:pPr algn="ctr"/>
            <a:endParaRPr lang="en-US" b="1">
              <a:solidFill>
                <a:schemeClr val="accent1"/>
              </a:solidFill>
            </a:endParaRPr>
          </a:p>
          <a:p>
            <a:pPr algn="ctr"/>
            <a:r>
              <a:rPr lang="en-US" b="1">
                <a:solidFill>
                  <a:schemeClr val="accent1"/>
                </a:solidFill>
              </a:rPr>
              <a:t>Bo-Endo</a:t>
            </a:r>
          </a:p>
          <a:p>
            <a:pPr algn="ctr"/>
            <a:r>
              <a:rPr lang="en-US" b="1">
                <a:solidFill>
                  <a:schemeClr val="accent1"/>
                </a:solidFill>
              </a:rPr>
              <a:t>Bo-</a:t>
            </a:r>
            <a:r>
              <a:rPr lang="en-US" b="1" err="1">
                <a:solidFill>
                  <a:schemeClr val="accent1"/>
                </a:solidFill>
              </a:rPr>
              <a:t>Rhizo</a:t>
            </a:r>
            <a:endParaRPr lang="en-US" b="1">
              <a:solidFill>
                <a:schemeClr val="accent1"/>
              </a:solidFill>
            </a:endParaRPr>
          </a:p>
          <a:p>
            <a:pPr algn="ctr"/>
            <a:r>
              <a:rPr lang="en-US" b="1">
                <a:solidFill>
                  <a:schemeClr val="accent1"/>
                </a:solidFill>
              </a:rPr>
              <a:t>At-Endo</a:t>
            </a:r>
          </a:p>
          <a:p>
            <a:pPr algn="ctr"/>
            <a:r>
              <a:rPr lang="en-US" b="1">
                <a:solidFill>
                  <a:schemeClr val="accent1"/>
                </a:solidFill>
              </a:rPr>
              <a:t>At-</a:t>
            </a:r>
            <a:r>
              <a:rPr lang="en-US" b="1" err="1">
                <a:solidFill>
                  <a:schemeClr val="accent1"/>
                </a:solidFill>
              </a:rPr>
              <a:t>Rhizo</a:t>
            </a:r>
            <a:r>
              <a:rPr lang="en-US" b="1">
                <a:solidFill>
                  <a:schemeClr val="accent1"/>
                </a:solidFill>
              </a:rPr>
              <a:t> </a:t>
            </a:r>
          </a:p>
          <a:p>
            <a:pPr algn="ctr"/>
            <a:endParaRPr lang="en-US" b="1">
              <a:solidFill>
                <a:schemeClr val="accent1"/>
              </a:solidFill>
            </a:endParaRPr>
          </a:p>
          <a:p>
            <a:pPr algn="ctr"/>
            <a:r>
              <a:rPr lang="en-US" b="1">
                <a:solidFill>
                  <a:schemeClr val="accent1"/>
                </a:solidFill>
              </a:rPr>
              <a:t>+PAIRWISE COMPARISONS</a:t>
            </a:r>
          </a:p>
          <a:p>
            <a:pPr algn="ctr"/>
            <a:r>
              <a:rPr lang="en-US" b="1">
                <a:solidFill>
                  <a:schemeClr val="accent1"/>
                </a:solidFill>
              </a:rPr>
              <a:t>Bo-Endo</a:t>
            </a:r>
          </a:p>
          <a:p>
            <a:pPr algn="ctr"/>
            <a:r>
              <a:rPr lang="en-US" b="1">
                <a:solidFill>
                  <a:schemeClr val="accent1"/>
                </a:solidFill>
              </a:rPr>
              <a:t>Bo-</a:t>
            </a:r>
            <a:r>
              <a:rPr lang="en-US" b="1" err="1">
                <a:solidFill>
                  <a:schemeClr val="accent1"/>
                </a:solidFill>
              </a:rPr>
              <a:t>Rhizo</a:t>
            </a:r>
            <a:endParaRPr lang="en-US" b="1">
              <a:solidFill>
                <a:schemeClr val="accent1"/>
              </a:solidFill>
            </a:endParaRPr>
          </a:p>
          <a:p>
            <a:pPr algn="ctr"/>
            <a:r>
              <a:rPr lang="en-US" b="1">
                <a:solidFill>
                  <a:schemeClr val="accent1"/>
                </a:solidFill>
              </a:rPr>
              <a:t>At-Endo</a:t>
            </a:r>
          </a:p>
          <a:p>
            <a:pPr algn="ctr"/>
            <a:r>
              <a:rPr lang="en-US" b="1">
                <a:solidFill>
                  <a:schemeClr val="accent1"/>
                </a:solidFill>
              </a:rPr>
              <a:t>At-</a:t>
            </a:r>
            <a:r>
              <a:rPr lang="en-US" b="1" err="1">
                <a:solidFill>
                  <a:schemeClr val="accent1"/>
                </a:solidFill>
              </a:rPr>
              <a:t>Rhizo</a:t>
            </a:r>
            <a:r>
              <a:rPr lang="en-US" b="1">
                <a:solidFill>
                  <a:schemeClr val="accent1"/>
                </a:solidFill>
              </a:rPr>
              <a:t> </a:t>
            </a:r>
          </a:p>
          <a:p>
            <a:pPr algn="ctr"/>
            <a:endParaRPr lang="en-US" b="1">
              <a:solidFill>
                <a:schemeClr val="accent1"/>
              </a:solidFill>
            </a:endParaRPr>
          </a:p>
        </p:txBody>
      </p:sp>
      <p:sp>
        <p:nvSpPr>
          <p:cNvPr id="4" name="Rectangle 3">
            <a:extLst>
              <a:ext uri="{FF2B5EF4-FFF2-40B4-BE49-F238E27FC236}">
                <a16:creationId xmlns:a16="http://schemas.microsoft.com/office/drawing/2014/main" id="{42EA6283-A584-48F1-9D40-5F11CE03818A}"/>
              </a:ext>
            </a:extLst>
          </p:cNvPr>
          <p:cNvSpPr/>
          <p:nvPr/>
        </p:nvSpPr>
        <p:spPr>
          <a:xfrm>
            <a:off x="5757418" y="4198129"/>
            <a:ext cx="3864102" cy="2308324"/>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Figure 1/Table 1 </a:t>
            </a:r>
          </a:p>
          <a:p>
            <a:pPr marL="285750" indent="-285750">
              <a:buFont typeface="Arial" panose="020B0604020202020204" pitchFamily="34" charset="0"/>
              <a:buChar char="•"/>
            </a:pPr>
            <a:r>
              <a:rPr lang="en-US">
                <a:solidFill>
                  <a:schemeClr val="accent1"/>
                </a:solidFill>
              </a:rPr>
              <a:t>There is a clear effect of root and soil as expected</a:t>
            </a:r>
          </a:p>
          <a:p>
            <a:pPr marL="285750" indent="-285750">
              <a:buFont typeface="Arial" panose="020B0604020202020204" pitchFamily="34" charset="0"/>
              <a:buChar char="•"/>
            </a:pPr>
            <a:r>
              <a:rPr lang="en-US">
                <a:solidFill>
                  <a:schemeClr val="accent1"/>
                </a:solidFill>
              </a:rPr>
              <a:t>There is a clear species effect as expected </a:t>
            </a:r>
          </a:p>
          <a:p>
            <a:pPr marL="285750" indent="-285750">
              <a:buFont typeface="Arial" panose="020B0604020202020204" pitchFamily="34" charset="0"/>
              <a:buChar char="•"/>
            </a:pPr>
            <a:r>
              <a:rPr lang="en-US">
                <a:solidFill>
                  <a:schemeClr val="accent1"/>
                </a:solidFill>
              </a:rPr>
              <a:t>Treatment effects are not visible</a:t>
            </a:r>
          </a:p>
          <a:p>
            <a:pPr marL="285750" indent="-285750">
              <a:buFont typeface="Arial" panose="020B0604020202020204" pitchFamily="34" charset="0"/>
              <a:buChar char="•"/>
            </a:pPr>
            <a:r>
              <a:rPr lang="en-US" err="1">
                <a:solidFill>
                  <a:schemeClr val="accent1"/>
                </a:solidFill>
              </a:rPr>
              <a:t>Resonining</a:t>
            </a:r>
            <a:r>
              <a:rPr lang="en-US">
                <a:solidFill>
                  <a:schemeClr val="accent1"/>
                </a:solidFill>
              </a:rPr>
              <a:t> behind why splitting in 4 the analysis afterwards </a:t>
            </a:r>
          </a:p>
        </p:txBody>
      </p:sp>
      <p:sp>
        <p:nvSpPr>
          <p:cNvPr id="5" name="Rectangle 4">
            <a:extLst>
              <a:ext uri="{FF2B5EF4-FFF2-40B4-BE49-F238E27FC236}">
                <a16:creationId xmlns:a16="http://schemas.microsoft.com/office/drawing/2014/main" id="{BB52A812-811F-485B-AE8D-0740D96AF123}"/>
              </a:ext>
            </a:extLst>
          </p:cNvPr>
          <p:cNvSpPr/>
          <p:nvPr/>
        </p:nvSpPr>
        <p:spPr>
          <a:xfrm>
            <a:off x="363437" y="230878"/>
            <a:ext cx="7761261" cy="923330"/>
          </a:xfrm>
          <a:prstGeom prst="rect">
            <a:avLst/>
          </a:prstGeom>
        </p:spPr>
        <p:txBody>
          <a:bodyPr wrap="square">
            <a:spAutoFit/>
          </a:bodyPr>
          <a:lstStyle/>
          <a:p>
            <a:pPr marL="285750" indent="-285750">
              <a:buFont typeface="Wingdings" panose="05000000000000000000" pitchFamily="2" charset="2"/>
              <a:buChar char="à"/>
            </a:pPr>
            <a:r>
              <a:rPr lang="en-US">
                <a:solidFill>
                  <a:srgbClr val="FF0000"/>
                </a:solidFill>
              </a:rPr>
              <a:t>To make tables for each data partitions with </a:t>
            </a:r>
            <a:r>
              <a:rPr lang="en-US" err="1">
                <a:solidFill>
                  <a:srgbClr val="FF0000"/>
                </a:solidFill>
              </a:rPr>
              <a:t>permanova</a:t>
            </a:r>
            <a:r>
              <a:rPr lang="en-US">
                <a:solidFill>
                  <a:srgbClr val="FF0000"/>
                </a:solidFill>
              </a:rPr>
              <a:t> result + pairwise comparisons</a:t>
            </a:r>
          </a:p>
          <a:p>
            <a:endParaRPr lang="en-US">
              <a:solidFill>
                <a:srgbClr val="FF0000"/>
              </a:solidFill>
            </a:endParaRPr>
          </a:p>
        </p:txBody>
      </p:sp>
    </p:spTree>
    <p:extLst>
      <p:ext uri="{BB962C8B-B14F-4D97-AF65-F5344CB8AC3E}">
        <p14:creationId xmlns:p14="http://schemas.microsoft.com/office/powerpoint/2010/main" val="3762433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F20D22-9641-4957-B870-9790A8A83F1E}"/>
              </a:ext>
            </a:extLst>
          </p:cNvPr>
          <p:cNvSpPr/>
          <p:nvPr/>
        </p:nvSpPr>
        <p:spPr>
          <a:xfrm>
            <a:off x="7436404" y="485765"/>
            <a:ext cx="4511756" cy="3970318"/>
          </a:xfrm>
          <a:prstGeom prst="rect">
            <a:avLst/>
          </a:prstGeom>
        </p:spPr>
        <p:txBody>
          <a:bodyPr wrap="square">
            <a:spAutoFit/>
          </a:bodyPr>
          <a:lstStyle/>
          <a:p>
            <a:r>
              <a:rPr lang="en-US" b="1">
                <a:solidFill>
                  <a:schemeClr val="accent1"/>
                </a:solidFill>
              </a:rPr>
              <a:t>Figure 2. NM fit of rhizosphere samples for both AT and BO. </a:t>
            </a:r>
          </a:p>
          <a:p>
            <a:pPr marL="285750" indent="-285750">
              <a:buFont typeface="Arial" panose="020B0604020202020204" pitchFamily="34" charset="0"/>
              <a:buChar char="•"/>
            </a:pPr>
            <a:r>
              <a:rPr lang="en-US" b="1">
                <a:solidFill>
                  <a:schemeClr val="accent1"/>
                </a:solidFill>
              </a:rPr>
              <a:t>16S communities not neutrally assembled (&lt;R2)   </a:t>
            </a:r>
          </a:p>
          <a:p>
            <a:pPr marL="285750" indent="-285750">
              <a:buFont typeface="Arial" panose="020B0604020202020204" pitchFamily="34" charset="0"/>
              <a:buChar char="•"/>
            </a:pPr>
            <a:r>
              <a:rPr lang="en-US" b="1">
                <a:solidFill>
                  <a:schemeClr val="accent1"/>
                </a:solidFill>
              </a:rPr>
              <a:t>Once above-expected communities are selected and ordinated it’s clear that they are different and that there is an effect of the treatment p&lt;0.001 </a:t>
            </a:r>
          </a:p>
          <a:p>
            <a:pPr marL="285750" indent="-285750">
              <a:buFont typeface="Arial" panose="020B0604020202020204" pitchFamily="34" charset="0"/>
              <a:buChar char="•"/>
            </a:pPr>
            <a:r>
              <a:rPr lang="en-US" b="1">
                <a:solidFill>
                  <a:schemeClr val="accent1"/>
                </a:solidFill>
              </a:rPr>
              <a:t>For AT, difference between control and treatments are explained by NMDS2</a:t>
            </a:r>
          </a:p>
          <a:p>
            <a:pPr marL="285750" indent="-285750">
              <a:buFont typeface="Arial" panose="020B0604020202020204" pitchFamily="34" charset="0"/>
              <a:buChar char="•"/>
            </a:pPr>
            <a:r>
              <a:rPr lang="en-US" b="1">
                <a:solidFill>
                  <a:schemeClr val="accent1"/>
                </a:solidFill>
              </a:rPr>
              <a:t>For Bo, there is not a clear split </a:t>
            </a:r>
          </a:p>
          <a:p>
            <a:pPr marL="285750" indent="-285750">
              <a:buFont typeface="Arial" panose="020B0604020202020204" pitchFamily="34" charset="0"/>
              <a:buChar char="•"/>
            </a:pPr>
            <a:endParaRPr lang="en-US" b="1">
              <a:solidFill>
                <a:schemeClr val="accent1"/>
              </a:solidFill>
            </a:endParaRPr>
          </a:p>
          <a:p>
            <a:pPr marL="285750" indent="-285750">
              <a:buFont typeface="Arial" panose="020B0604020202020204" pitchFamily="34" charset="0"/>
              <a:buChar char="•"/>
            </a:pPr>
            <a:endParaRPr lang="en-US" b="1">
              <a:solidFill>
                <a:schemeClr val="accent1"/>
              </a:solidFill>
            </a:endParaRPr>
          </a:p>
          <a:p>
            <a:endParaRPr lang="en-US" b="1">
              <a:solidFill>
                <a:schemeClr val="accent1"/>
              </a:solidFill>
            </a:endParaRPr>
          </a:p>
        </p:txBody>
      </p:sp>
      <p:grpSp>
        <p:nvGrpSpPr>
          <p:cNvPr id="3" name="Group 2">
            <a:extLst>
              <a:ext uri="{FF2B5EF4-FFF2-40B4-BE49-F238E27FC236}">
                <a16:creationId xmlns:a16="http://schemas.microsoft.com/office/drawing/2014/main" id="{0D433B13-943D-4141-ABCB-C826AD506FDB}"/>
              </a:ext>
            </a:extLst>
          </p:cNvPr>
          <p:cNvGrpSpPr/>
          <p:nvPr/>
        </p:nvGrpSpPr>
        <p:grpSpPr>
          <a:xfrm>
            <a:off x="2669488" y="910701"/>
            <a:ext cx="2300453" cy="2209124"/>
            <a:chOff x="3840163" y="3039610"/>
            <a:chExt cx="2558521" cy="2523241"/>
          </a:xfrm>
        </p:grpSpPr>
        <p:pic>
          <p:nvPicPr>
            <p:cNvPr id="4" name="Picture 8">
              <a:extLst>
                <a:ext uri="{FF2B5EF4-FFF2-40B4-BE49-F238E27FC236}">
                  <a16:creationId xmlns:a16="http://schemas.microsoft.com/office/drawing/2014/main" id="{41B99EB1-5002-4215-B700-2ADDFD28C10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05" r="28361"/>
            <a:stretch/>
          </p:blipFill>
          <p:spPr bwMode="auto">
            <a:xfrm>
              <a:off x="5068178" y="4305660"/>
              <a:ext cx="1227667"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a:extLst>
                <a:ext uri="{FF2B5EF4-FFF2-40B4-BE49-F238E27FC236}">
                  <a16:creationId xmlns:a16="http://schemas.microsoft.com/office/drawing/2014/main" id="{4163DB8C-1DDB-4B51-91EB-0C3C03FEF88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19" r="27727"/>
            <a:stretch/>
          </p:blipFill>
          <p:spPr bwMode="auto">
            <a:xfrm>
              <a:off x="3840163" y="304723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a:extLst>
                <a:ext uri="{FF2B5EF4-FFF2-40B4-BE49-F238E27FC236}">
                  <a16:creationId xmlns:a16="http://schemas.microsoft.com/office/drawing/2014/main" id="{3009D2B3-F8EA-4ADD-ADB8-BD601F6CA9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14" r="28232"/>
            <a:stretch/>
          </p:blipFill>
          <p:spPr bwMode="auto">
            <a:xfrm>
              <a:off x="3840163" y="4296801"/>
              <a:ext cx="1236662" cy="126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0DF85E9F-50E1-4E78-A182-E6FFB050176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 r="27798"/>
            <a:stretch/>
          </p:blipFill>
          <p:spPr bwMode="auto">
            <a:xfrm>
              <a:off x="5077619" y="303961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4131E7D4-B5A9-43A9-8F30-42E73932B9C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3117" t="37804" r="1419" b="43659"/>
            <a:stretch/>
          </p:blipFill>
          <p:spPr bwMode="auto">
            <a:xfrm>
              <a:off x="5957359" y="3953510"/>
              <a:ext cx="441325" cy="23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CEB7B261-90FF-4D34-AEB4-17BD3673350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2643" t="36885" b="43984"/>
            <a:stretch/>
          </p:blipFill>
          <p:spPr bwMode="auto">
            <a:xfrm>
              <a:off x="5924550" y="5210180"/>
              <a:ext cx="474134" cy="24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50343FE9-6D5C-40E8-ADDE-7E4EE57C2AD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3411" t="37033" r="1601" b="44025"/>
            <a:stretch/>
          </p:blipFill>
          <p:spPr bwMode="auto">
            <a:xfrm>
              <a:off x="4661535" y="3955737"/>
              <a:ext cx="433069"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33D7DA18-E1C4-4DFC-8606-D41FD4EF8B1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3587" t="36658" b="43405"/>
            <a:stretch/>
          </p:blipFill>
          <p:spPr bwMode="auto">
            <a:xfrm>
              <a:off x="4647564" y="5199064"/>
              <a:ext cx="461009" cy="25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13">
            <a:extLst>
              <a:ext uri="{FF2B5EF4-FFF2-40B4-BE49-F238E27FC236}">
                <a16:creationId xmlns:a16="http://schemas.microsoft.com/office/drawing/2014/main" id="{733A3C66-DEB0-4CE9-8295-370B03CAF7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66" r="19512"/>
          <a:stretch/>
        </p:blipFill>
        <p:spPr bwMode="auto">
          <a:xfrm>
            <a:off x="4969941" y="949425"/>
            <a:ext cx="2488947" cy="226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a:extLst>
              <a:ext uri="{FF2B5EF4-FFF2-40B4-BE49-F238E27FC236}">
                <a16:creationId xmlns:a16="http://schemas.microsoft.com/office/drawing/2014/main" id="{1CB240E6-107B-4241-8E42-8F615C8775A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033" y="3765751"/>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a:extLst>
              <a:ext uri="{FF2B5EF4-FFF2-40B4-BE49-F238E27FC236}">
                <a16:creationId xmlns:a16="http://schemas.microsoft.com/office/drawing/2014/main" id="{57E04A06-7665-49BD-BE8D-D79ADB7BC5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93903" y="5027284"/>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a:extLst>
              <a:ext uri="{FF2B5EF4-FFF2-40B4-BE49-F238E27FC236}">
                <a16:creationId xmlns:a16="http://schemas.microsoft.com/office/drawing/2014/main" id="{377F7B58-2511-4216-9AE0-07045172180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8909" y="5010924"/>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a:extLst>
              <a:ext uri="{FF2B5EF4-FFF2-40B4-BE49-F238E27FC236}">
                <a16:creationId xmlns:a16="http://schemas.microsoft.com/office/drawing/2014/main" id="{94890D34-3F54-4C8F-B12D-30592DC249A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93904" y="3798634"/>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
            <a:extLst>
              <a:ext uri="{FF2B5EF4-FFF2-40B4-BE49-F238E27FC236}">
                <a16:creationId xmlns:a16="http://schemas.microsoft.com/office/drawing/2014/main" id="{02A50BA3-A667-4A80-B6F8-E906F40E37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0295" y="3622251"/>
            <a:ext cx="3279225" cy="300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960F3A51-7513-432D-80ED-BD35241554AF}"/>
              </a:ext>
            </a:extLst>
          </p:cNvPr>
          <p:cNvSpPr txBox="1"/>
          <p:nvPr/>
        </p:nvSpPr>
        <p:spPr>
          <a:xfrm>
            <a:off x="5949907" y="3524465"/>
            <a:ext cx="1486497" cy="923330"/>
          </a:xfrm>
          <a:prstGeom prst="rect">
            <a:avLst/>
          </a:prstGeom>
          <a:noFill/>
        </p:spPr>
        <p:txBody>
          <a:bodyPr wrap="none" rtlCol="0">
            <a:spAutoFit/>
          </a:bodyPr>
          <a:lstStyle/>
          <a:p>
            <a:r>
              <a:rPr lang="en-US"/>
              <a:t>Stress = 0.065</a:t>
            </a:r>
          </a:p>
          <a:p>
            <a:r>
              <a:rPr lang="en-US"/>
              <a:t>R² = 0.72</a:t>
            </a:r>
          </a:p>
          <a:p>
            <a:r>
              <a:rPr lang="en-US"/>
              <a:t>P = 0.001</a:t>
            </a:r>
          </a:p>
        </p:txBody>
      </p:sp>
      <p:sp>
        <p:nvSpPr>
          <p:cNvPr id="19" name="Rectangle 18">
            <a:extLst>
              <a:ext uri="{FF2B5EF4-FFF2-40B4-BE49-F238E27FC236}">
                <a16:creationId xmlns:a16="http://schemas.microsoft.com/office/drawing/2014/main" id="{3367921A-80CA-4DC2-B38E-E606DA4F787F}"/>
              </a:ext>
            </a:extLst>
          </p:cNvPr>
          <p:cNvSpPr/>
          <p:nvPr/>
        </p:nvSpPr>
        <p:spPr>
          <a:xfrm>
            <a:off x="6246417" y="492852"/>
            <a:ext cx="2474269" cy="507831"/>
          </a:xfrm>
          <a:prstGeom prst="rect">
            <a:avLst/>
          </a:prstGeom>
        </p:spPr>
        <p:txBody>
          <a:bodyPr wrap="square">
            <a:spAutoFit/>
          </a:bodyPr>
          <a:lstStyle/>
          <a:p>
            <a:r>
              <a:rPr lang="en-US" sz="900"/>
              <a:t>NMDS Stress = 0.0850</a:t>
            </a:r>
          </a:p>
          <a:p>
            <a:r>
              <a:rPr lang="en-US" sz="900" err="1"/>
              <a:t>MeJA</a:t>
            </a:r>
            <a:r>
              <a:rPr lang="en-US" sz="900"/>
              <a:t> effect p = 0.001 </a:t>
            </a:r>
          </a:p>
          <a:p>
            <a:r>
              <a:rPr lang="en-US" sz="900" err="1"/>
              <a:t>MeJA</a:t>
            </a:r>
            <a:r>
              <a:rPr lang="en-US" sz="900"/>
              <a:t> effect R2 =  0.63</a:t>
            </a:r>
          </a:p>
        </p:txBody>
      </p:sp>
      <p:sp>
        <p:nvSpPr>
          <p:cNvPr id="20" name="Rectangle 19">
            <a:extLst>
              <a:ext uri="{FF2B5EF4-FFF2-40B4-BE49-F238E27FC236}">
                <a16:creationId xmlns:a16="http://schemas.microsoft.com/office/drawing/2014/main" id="{8799149F-09C1-47CF-AE6F-20A5C14D0B00}"/>
              </a:ext>
            </a:extLst>
          </p:cNvPr>
          <p:cNvSpPr/>
          <p:nvPr/>
        </p:nvSpPr>
        <p:spPr>
          <a:xfrm>
            <a:off x="7718021" y="4463170"/>
            <a:ext cx="4655603" cy="1477328"/>
          </a:xfrm>
          <a:prstGeom prst="rect">
            <a:avLst/>
          </a:prstGeom>
        </p:spPr>
        <p:txBody>
          <a:bodyPr wrap="square">
            <a:spAutoFit/>
          </a:bodyPr>
          <a:lstStyle/>
          <a:p>
            <a:pPr marL="285750" indent="-285750">
              <a:buFont typeface="Wingdings" panose="05000000000000000000" pitchFamily="2" charset="2"/>
              <a:buChar char="à"/>
            </a:pPr>
            <a:r>
              <a:rPr lang="en-US">
                <a:solidFill>
                  <a:srgbClr val="FF0000"/>
                </a:solidFill>
                <a:sym typeface="Wingdings" panose="05000000000000000000" pitchFamily="2" charset="2"/>
              </a:rPr>
              <a:t>A): Ordinated by Beta Diversity, B) neutral model fit for partitions C) Ordination with Above expected. </a:t>
            </a:r>
          </a:p>
          <a:p>
            <a:pPr marL="285750" indent="-285750">
              <a:buFont typeface="Wingdings" panose="05000000000000000000" pitchFamily="2" charset="2"/>
              <a:buChar char="à"/>
            </a:pPr>
            <a:endParaRPr lang="en-US">
              <a:solidFill>
                <a:srgbClr val="FF0000"/>
              </a:solidFill>
              <a:sym typeface="Wingdings" panose="05000000000000000000" pitchFamily="2" charset="2"/>
            </a:endParaRPr>
          </a:p>
          <a:p>
            <a:pPr marL="285750" indent="-285750">
              <a:buFont typeface="Wingdings" panose="05000000000000000000" pitchFamily="2" charset="2"/>
              <a:buChar char="à"/>
            </a:pPr>
            <a:r>
              <a:rPr lang="en-US">
                <a:solidFill>
                  <a:srgbClr val="FF0000"/>
                </a:solidFill>
                <a:sym typeface="Wingdings" panose="05000000000000000000" pitchFamily="2" charset="2"/>
              </a:rPr>
              <a:t> Having a clear conclusion for both species </a:t>
            </a:r>
            <a:endParaRPr lang="en-US">
              <a:solidFill>
                <a:srgbClr val="FF0000"/>
              </a:solidFill>
            </a:endParaRPr>
          </a:p>
        </p:txBody>
      </p:sp>
      <p:pic>
        <p:nvPicPr>
          <p:cNvPr id="21" name="Picture 20">
            <a:extLst>
              <a:ext uri="{FF2B5EF4-FFF2-40B4-BE49-F238E27FC236}">
                <a16:creationId xmlns:a16="http://schemas.microsoft.com/office/drawing/2014/main" id="{F9577EAF-3232-478F-8B4A-A1F351E7CBD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92" r="18840"/>
          <a:stretch/>
        </p:blipFill>
        <p:spPr bwMode="auto">
          <a:xfrm>
            <a:off x="26376" y="909019"/>
            <a:ext cx="2550646" cy="2307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5040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 y="108515"/>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267" y="5661904"/>
            <a:ext cx="11709400" cy="1200329"/>
          </a:xfrm>
          <a:prstGeom prst="rect">
            <a:avLst/>
          </a:prstGeom>
          <a:noFill/>
        </p:spPr>
        <p:txBody>
          <a:bodyPr wrap="square" rtlCol="0">
            <a:spAutoFit/>
          </a:bodyPr>
          <a:lstStyle/>
          <a:p>
            <a:r>
              <a:rPr lang="en-US" b="1" err="1"/>
              <a:t>Neutral_heat_trees</a:t>
            </a:r>
            <a:r>
              <a:rPr lang="en-US"/>
              <a:t>: Matrix of heat trees showing differential abundance of ASVs occurring above the expected </a:t>
            </a:r>
            <a:r>
              <a:rPr lang="en-US" err="1"/>
              <a:t>tresholds</a:t>
            </a:r>
            <a:r>
              <a:rPr lang="en-US"/>
              <a:t> in a neutral model for </a:t>
            </a:r>
            <a:r>
              <a:rPr lang="en-US" i="1"/>
              <a:t>A. thaliana</a:t>
            </a:r>
            <a:r>
              <a:rPr lang="en-US"/>
              <a:t> (A) and </a:t>
            </a:r>
            <a:r>
              <a:rPr lang="en-US" i="1"/>
              <a:t>B </a:t>
            </a:r>
            <a:r>
              <a:rPr lang="en-US" i="1" err="1"/>
              <a:t>oleracea</a:t>
            </a:r>
            <a:r>
              <a:rPr lang="en-US"/>
              <a:t> (B). The grey tree serves as a legend for labels. The brown color indicates higher abundance of the ASVs of the treatment indicated by columns, while the teal color indicates higher abundance in the treatments indicated by the rows</a:t>
            </a:r>
          </a:p>
        </p:txBody>
      </p:sp>
      <p:sp>
        <p:nvSpPr>
          <p:cNvPr id="4" name="TextBox 3"/>
          <p:cNvSpPr txBox="1"/>
          <p:nvPr/>
        </p:nvSpPr>
        <p:spPr>
          <a:xfrm>
            <a:off x="381000" y="304800"/>
            <a:ext cx="388248" cy="369332"/>
          </a:xfrm>
          <a:prstGeom prst="rect">
            <a:avLst/>
          </a:prstGeom>
          <a:noFill/>
        </p:spPr>
        <p:txBody>
          <a:bodyPr wrap="none" rtlCol="0">
            <a:spAutoFit/>
          </a:bodyPr>
          <a:lstStyle/>
          <a:p>
            <a:r>
              <a:rPr lang="en-US"/>
              <a:t>A)</a:t>
            </a:r>
          </a:p>
        </p:txBody>
      </p:sp>
      <p:sp>
        <p:nvSpPr>
          <p:cNvPr id="7" name="TextBox 6"/>
          <p:cNvSpPr txBox="1"/>
          <p:nvPr/>
        </p:nvSpPr>
        <p:spPr>
          <a:xfrm>
            <a:off x="6009566" y="244231"/>
            <a:ext cx="388248" cy="369332"/>
          </a:xfrm>
          <a:prstGeom prst="rect">
            <a:avLst/>
          </a:prstGeom>
          <a:noFill/>
        </p:spPr>
        <p:txBody>
          <a:bodyPr wrap="none" rtlCol="0">
            <a:spAutoFit/>
          </a:bodyPr>
          <a:lstStyle/>
          <a:p>
            <a:r>
              <a:rPr lang="en-US"/>
              <a:t>B)</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102" y="108513"/>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6835F6AA-79A3-43F0-BD7C-D6D0EA0972C4}"/>
              </a:ext>
            </a:extLst>
          </p:cNvPr>
          <p:cNvSpPr/>
          <p:nvPr/>
        </p:nvSpPr>
        <p:spPr>
          <a:xfrm>
            <a:off x="4920089" y="5180676"/>
            <a:ext cx="4511756" cy="646331"/>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 3</a:t>
            </a:r>
          </a:p>
          <a:p>
            <a:endParaRPr lang="en-US" b="1">
              <a:solidFill>
                <a:schemeClr val="accent1"/>
              </a:solidFill>
            </a:endParaRPr>
          </a:p>
        </p:txBody>
      </p:sp>
    </p:spTree>
    <p:extLst>
      <p:ext uri="{BB962C8B-B14F-4D97-AF65-F5344CB8AC3E}">
        <p14:creationId xmlns:p14="http://schemas.microsoft.com/office/powerpoint/2010/main" val="427993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50B119AF-C060-49CA-AF3D-5A557A1CA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157" y="24700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7">
            <a:extLst>
              <a:ext uri="{FF2B5EF4-FFF2-40B4-BE49-F238E27FC236}">
                <a16:creationId xmlns:a16="http://schemas.microsoft.com/office/drawing/2014/main" id="{9FDA4E43-CF94-4ACC-9820-DFCC3A82A5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57" y="3189505"/>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2A95DFFB-8B9F-4C51-9C55-A18CC883C675}"/>
              </a:ext>
            </a:extLst>
          </p:cNvPr>
          <p:cNvSpPr/>
          <p:nvPr/>
        </p:nvSpPr>
        <p:spPr>
          <a:xfrm>
            <a:off x="322117" y="5885934"/>
            <a:ext cx="11624679" cy="923330"/>
          </a:xfrm>
          <a:prstGeom prst="rect">
            <a:avLst/>
          </a:prstGeom>
        </p:spPr>
        <p:txBody>
          <a:bodyPr wrap="square">
            <a:spAutoFit/>
          </a:bodyPr>
          <a:lstStyle/>
          <a:p>
            <a:r>
              <a:rPr lang="en-US" b="1" err="1"/>
              <a:t>figure_alpha_correlation_shannon</a:t>
            </a:r>
            <a:r>
              <a:rPr lang="en-US"/>
              <a:t>: Correlation between the Shannon diversity in the </a:t>
            </a:r>
            <a:r>
              <a:rPr lang="en-US" err="1"/>
              <a:t>neutraly</a:t>
            </a:r>
            <a:r>
              <a:rPr lang="en-US"/>
              <a:t>-selected subset with the full dataset, for Class (left), Order (center), and Family (right) in A. thaliana (top) and B. </a:t>
            </a:r>
            <a:r>
              <a:rPr lang="en-US" err="1"/>
              <a:t>oleraceae</a:t>
            </a:r>
            <a:r>
              <a:rPr lang="en-US"/>
              <a:t> (bottom)</a:t>
            </a:r>
          </a:p>
          <a:p>
            <a:r>
              <a:rPr lang="en-US"/>
              <a:t>(MAYBE WE SHOULD SHOW RESIDUALS TO THE FIT??)</a:t>
            </a:r>
          </a:p>
        </p:txBody>
      </p:sp>
      <p:sp>
        <p:nvSpPr>
          <p:cNvPr id="5" name="Rectangle 4">
            <a:extLst>
              <a:ext uri="{FF2B5EF4-FFF2-40B4-BE49-F238E27FC236}">
                <a16:creationId xmlns:a16="http://schemas.microsoft.com/office/drawing/2014/main" id="{063B25D3-85EC-4E4E-BF07-1045DEFF267B}"/>
              </a:ext>
            </a:extLst>
          </p:cNvPr>
          <p:cNvSpPr/>
          <p:nvPr/>
        </p:nvSpPr>
        <p:spPr>
          <a:xfrm>
            <a:off x="4562570" y="734743"/>
            <a:ext cx="1640199" cy="3139321"/>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 4. Alpha correlation Shannon –</a:t>
            </a:r>
          </a:p>
          <a:p>
            <a:pPr marL="285750" indent="-285750">
              <a:buFont typeface="Arial" panose="020B0604020202020204" pitchFamily="34" charset="0"/>
              <a:buChar char="•"/>
            </a:pPr>
            <a:r>
              <a:rPr lang="en-US" b="1">
                <a:solidFill>
                  <a:schemeClr val="accent1"/>
                </a:solidFill>
              </a:rPr>
              <a:t>Only Family (maybe)</a:t>
            </a:r>
          </a:p>
          <a:p>
            <a:pPr marL="285750" indent="-285750">
              <a:buFont typeface="Arial" panose="020B0604020202020204" pitchFamily="34" charset="0"/>
              <a:buChar char="•"/>
            </a:pPr>
            <a:r>
              <a:rPr lang="en-US" b="1">
                <a:solidFill>
                  <a:schemeClr val="accent1"/>
                </a:solidFill>
              </a:rPr>
              <a:t>Order for supplementary + other diversity index </a:t>
            </a:r>
          </a:p>
          <a:p>
            <a:endParaRPr lang="en-US" b="1">
              <a:solidFill>
                <a:schemeClr val="accent1"/>
              </a:solidFill>
            </a:endParaRPr>
          </a:p>
        </p:txBody>
      </p:sp>
    </p:spTree>
    <p:extLst>
      <p:ext uri="{BB962C8B-B14F-4D97-AF65-F5344CB8AC3E}">
        <p14:creationId xmlns:p14="http://schemas.microsoft.com/office/powerpoint/2010/main" val="3355907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9231" y="16827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2" y="23101"/>
            <a:ext cx="6660732" cy="346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8207" y="348529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26353" y="3736211"/>
            <a:ext cx="894797" cy="369332"/>
          </a:xfrm>
          <a:prstGeom prst="rect">
            <a:avLst/>
          </a:prstGeom>
          <a:noFill/>
        </p:spPr>
        <p:txBody>
          <a:bodyPr wrap="none" rtlCol="0">
            <a:spAutoFit/>
          </a:bodyPr>
          <a:lstStyle/>
          <a:p>
            <a:r>
              <a:rPr lang="en-US" err="1"/>
              <a:t>BO_soil</a:t>
            </a:r>
            <a:endParaRPr lang="en-US"/>
          </a:p>
        </p:txBody>
      </p:sp>
      <p:sp>
        <p:nvSpPr>
          <p:cNvPr id="7" name="AutoShape 4" descr="http://127.0.0.1:31968/graphics/plot_zoom_png?width=1920&amp;height=998"/>
          <p:cNvSpPr>
            <a:spLocks noChangeAspect="1" noChangeArrowheads="1"/>
          </p:cNvSpPr>
          <p:nvPr/>
        </p:nvSpPr>
        <p:spPr bwMode="auto">
          <a:xfrm>
            <a:off x="1618831" y="-8917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711" y="3597573"/>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23773" y="3571349"/>
            <a:ext cx="974434" cy="369332"/>
          </a:xfrm>
          <a:prstGeom prst="rect">
            <a:avLst/>
          </a:prstGeom>
          <a:noFill/>
        </p:spPr>
        <p:txBody>
          <a:bodyPr wrap="none" rtlCol="0">
            <a:spAutoFit/>
          </a:bodyPr>
          <a:lstStyle/>
          <a:p>
            <a:r>
              <a:rPr lang="en-US" err="1"/>
              <a:t>BO_root</a:t>
            </a:r>
            <a:endParaRPr lang="en-US"/>
          </a:p>
        </p:txBody>
      </p:sp>
      <p:sp>
        <p:nvSpPr>
          <p:cNvPr id="10" name="TextBox 9"/>
          <p:cNvSpPr txBox="1"/>
          <p:nvPr/>
        </p:nvSpPr>
        <p:spPr>
          <a:xfrm>
            <a:off x="9608385" y="218382"/>
            <a:ext cx="844718" cy="369332"/>
          </a:xfrm>
          <a:prstGeom prst="rect">
            <a:avLst/>
          </a:prstGeom>
          <a:noFill/>
        </p:spPr>
        <p:txBody>
          <a:bodyPr wrap="none" rtlCol="0">
            <a:spAutoFit/>
          </a:bodyPr>
          <a:lstStyle/>
          <a:p>
            <a:r>
              <a:rPr lang="en-US" err="1"/>
              <a:t>AT_soil</a:t>
            </a:r>
            <a:endParaRPr lang="en-US"/>
          </a:p>
        </p:txBody>
      </p:sp>
      <p:sp>
        <p:nvSpPr>
          <p:cNvPr id="11" name="TextBox 10"/>
          <p:cNvSpPr txBox="1"/>
          <p:nvPr/>
        </p:nvSpPr>
        <p:spPr>
          <a:xfrm>
            <a:off x="4773851" y="218382"/>
            <a:ext cx="924356" cy="369332"/>
          </a:xfrm>
          <a:prstGeom prst="rect">
            <a:avLst/>
          </a:prstGeom>
          <a:noFill/>
        </p:spPr>
        <p:txBody>
          <a:bodyPr wrap="none" rtlCol="0">
            <a:spAutoFit/>
          </a:bodyPr>
          <a:lstStyle/>
          <a:p>
            <a:r>
              <a:rPr lang="en-US" err="1"/>
              <a:t>AT_root</a:t>
            </a:r>
            <a:endParaRPr lang="en-US"/>
          </a:p>
        </p:txBody>
      </p:sp>
      <p:sp>
        <p:nvSpPr>
          <p:cNvPr id="12" name="TextBox 11"/>
          <p:cNvSpPr txBox="1"/>
          <p:nvPr/>
        </p:nvSpPr>
        <p:spPr>
          <a:xfrm>
            <a:off x="288542" y="6771749"/>
            <a:ext cx="11145078" cy="1754326"/>
          </a:xfrm>
          <a:prstGeom prst="rect">
            <a:avLst/>
          </a:prstGeom>
          <a:noFill/>
        </p:spPr>
        <p:txBody>
          <a:bodyPr wrap="square" rtlCol="0">
            <a:spAutoFit/>
          </a:bodyPr>
          <a:lstStyle/>
          <a:p>
            <a:r>
              <a:rPr lang="en-US" err="1"/>
              <a:t>Fisher_test_relevance</a:t>
            </a:r>
            <a:r>
              <a:rPr lang="en-US"/>
              <a:t>: Heat trees of all ASVs tagged as 1) important in the Random Forest analysis with </a:t>
            </a:r>
            <a:r>
              <a:rPr lang="en-US" err="1"/>
              <a:t>Boruta</a:t>
            </a:r>
            <a:r>
              <a:rPr lang="en-US"/>
              <a:t>; 2) keystone taxa, module hub or module connector in the network analysis with </a:t>
            </a:r>
            <a:r>
              <a:rPr lang="en-US" err="1"/>
              <a:t>SpiecEasi</a:t>
            </a:r>
            <a:r>
              <a:rPr lang="en-US"/>
              <a:t> ; or 3) differentially abundant in treatment-control comparisons in the differential abundant analysis with deseq2. These form the relevant ASV set for each sample </a:t>
            </a:r>
            <a:r>
              <a:rPr lang="en-US" err="1"/>
              <a:t>parition</a:t>
            </a:r>
            <a:r>
              <a:rPr lang="en-US"/>
              <a:t>. Node and branch </a:t>
            </a:r>
            <a:r>
              <a:rPr lang="en-US" err="1"/>
              <a:t>colours</a:t>
            </a:r>
            <a:r>
              <a:rPr lang="en-US"/>
              <a:t> indicate adjusted p values of a fisher test that compares the proportion of a taxa in the relevant ASV set against the same taxa in the rest of the ASVs. Node size shows the odds ratio of the same test. All p values above 0.15 are colored grey.</a:t>
            </a:r>
          </a:p>
        </p:txBody>
      </p:sp>
      <p:sp>
        <p:nvSpPr>
          <p:cNvPr id="13" name="Rectangle 12">
            <a:extLst>
              <a:ext uri="{FF2B5EF4-FFF2-40B4-BE49-F238E27FC236}">
                <a16:creationId xmlns:a16="http://schemas.microsoft.com/office/drawing/2014/main" id="{42D559EF-1DA9-4296-8248-AF3FB28E401D}"/>
              </a:ext>
            </a:extLst>
          </p:cNvPr>
          <p:cNvSpPr/>
          <p:nvPr/>
        </p:nvSpPr>
        <p:spPr>
          <a:xfrm>
            <a:off x="5210990" y="3756015"/>
            <a:ext cx="1640199" cy="923330"/>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 5. Heat tree</a:t>
            </a:r>
          </a:p>
          <a:p>
            <a:endParaRPr lang="en-US" b="1">
              <a:solidFill>
                <a:schemeClr val="accent1"/>
              </a:solidFill>
            </a:endParaRPr>
          </a:p>
        </p:txBody>
      </p:sp>
    </p:spTree>
    <p:extLst>
      <p:ext uri="{BB962C8B-B14F-4D97-AF65-F5344CB8AC3E}">
        <p14:creationId xmlns:p14="http://schemas.microsoft.com/office/powerpoint/2010/main" val="4070242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imeline&#10;&#10;Description automatically generated">
            <a:extLst>
              <a:ext uri="{FF2B5EF4-FFF2-40B4-BE49-F238E27FC236}">
                <a16:creationId xmlns:a16="http://schemas.microsoft.com/office/drawing/2014/main" id="{E0A8C8E8-489C-17EA-BF57-A691222192F4}"/>
              </a:ext>
            </a:extLst>
          </p:cNvPr>
          <p:cNvPicPr>
            <a:picLocks noChangeAspect="1"/>
          </p:cNvPicPr>
          <p:nvPr/>
        </p:nvPicPr>
        <p:blipFill>
          <a:blip r:embed="rId3"/>
          <a:stretch>
            <a:fillRect/>
          </a:stretch>
        </p:blipFill>
        <p:spPr>
          <a:xfrm>
            <a:off x="304800" y="488615"/>
            <a:ext cx="8403020" cy="6069955"/>
          </a:xfrm>
          <a:prstGeom prst="rect">
            <a:avLst/>
          </a:prstGeom>
        </p:spPr>
      </p:pic>
      <p:sp>
        <p:nvSpPr>
          <p:cNvPr id="4" name="Rectangle 3">
            <a:extLst>
              <a:ext uri="{FF2B5EF4-FFF2-40B4-BE49-F238E27FC236}">
                <a16:creationId xmlns:a16="http://schemas.microsoft.com/office/drawing/2014/main" id="{66554E3D-B8C6-4376-8C99-99E6CB51D358}"/>
              </a:ext>
            </a:extLst>
          </p:cNvPr>
          <p:cNvSpPr/>
          <p:nvPr/>
        </p:nvSpPr>
        <p:spPr>
          <a:xfrm>
            <a:off x="0" y="29002"/>
            <a:ext cx="6096000" cy="461665"/>
          </a:xfrm>
          <a:prstGeom prst="rect">
            <a:avLst/>
          </a:prstGeom>
        </p:spPr>
        <p:txBody>
          <a:bodyPr>
            <a:spAutoFit/>
          </a:bodyPr>
          <a:lstStyle/>
          <a:p>
            <a:r>
              <a:rPr lang="en-US" sz="1200" b="1"/>
              <a:t>Methodology</a:t>
            </a:r>
            <a:endParaRPr lang="en-US" sz="1200"/>
          </a:p>
          <a:p>
            <a:pPr lvl="0"/>
            <a:endParaRPr lang="en-US" sz="1200"/>
          </a:p>
        </p:txBody>
      </p:sp>
      <p:sp>
        <p:nvSpPr>
          <p:cNvPr id="3" name="TextBox 2">
            <a:extLst>
              <a:ext uri="{FF2B5EF4-FFF2-40B4-BE49-F238E27FC236}">
                <a16:creationId xmlns:a16="http://schemas.microsoft.com/office/drawing/2014/main" id="{F09E51BA-D455-40C3-88F5-686C98574221}"/>
              </a:ext>
            </a:extLst>
          </p:cNvPr>
          <p:cNvSpPr txBox="1"/>
          <p:nvPr/>
        </p:nvSpPr>
        <p:spPr>
          <a:xfrm>
            <a:off x="6011917" y="5209251"/>
            <a:ext cx="6103529" cy="830997"/>
          </a:xfrm>
          <a:prstGeom prst="rect">
            <a:avLst/>
          </a:prstGeom>
          <a:noFill/>
        </p:spPr>
        <p:txBody>
          <a:bodyPr wrap="square" lIns="91440" tIns="45720" rIns="91440" bIns="45720" rtlCol="0" anchor="t">
            <a:spAutoFit/>
          </a:bodyPr>
          <a:lstStyle/>
          <a:p>
            <a:r>
              <a:rPr lang="en-US" sz="1200" b="1" dirty="0"/>
              <a:t>Sup X. Simplified </a:t>
            </a:r>
            <a:r>
              <a:rPr lang="en-US" sz="1200" b="1" dirty="0" err="1"/>
              <a:t>Fluxogram</a:t>
            </a:r>
            <a:r>
              <a:rPr lang="en-US" sz="1200" b="1" dirty="0"/>
              <a:t> figure showing analysis steps [SUP]. </a:t>
            </a:r>
            <a:r>
              <a:rPr lang="en-US" sz="1200" dirty="0"/>
              <a:t>Types of analysis and input data. A more complete version showing used functions, packages and code chucks is available on the GitHub repository</a:t>
            </a:r>
            <a:endParaRPr lang="en-US" dirty="0"/>
          </a:p>
          <a:p>
            <a:endParaRPr lang="nl-NL" sz="1200"/>
          </a:p>
        </p:txBody>
      </p:sp>
    </p:spTree>
    <p:extLst>
      <p:ext uri="{BB962C8B-B14F-4D97-AF65-F5344CB8AC3E}">
        <p14:creationId xmlns:p14="http://schemas.microsoft.com/office/powerpoint/2010/main" val="2588063037"/>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D899251A-83A7-440A-AC37-111B2A3E0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859" y="575622"/>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FC31F305-83F3-4F00-A32B-877C9488B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938" y="3489085"/>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8C5C0BFB-D74C-4558-B5AB-EACF84239088}"/>
              </a:ext>
            </a:extLst>
          </p:cNvPr>
          <p:cNvSpPr/>
          <p:nvPr/>
        </p:nvSpPr>
        <p:spPr>
          <a:xfrm>
            <a:off x="3542423" y="6340604"/>
            <a:ext cx="5385477" cy="400110"/>
          </a:xfrm>
          <a:prstGeom prst="rect">
            <a:avLst/>
          </a:prstGeom>
        </p:spPr>
        <p:txBody>
          <a:bodyPr wrap="square">
            <a:spAutoFit/>
          </a:bodyPr>
          <a:lstStyle/>
          <a:p>
            <a:r>
              <a:rPr lang="en-US" sz="1000" b="1" err="1"/>
              <a:t>Figure_alpha_diversity_above_expected</a:t>
            </a:r>
            <a:r>
              <a:rPr lang="en-US" sz="1000" b="1"/>
              <a:t>: </a:t>
            </a:r>
            <a:r>
              <a:rPr lang="en-US" sz="1000"/>
              <a:t>Shannon diversity index for taxa </a:t>
            </a:r>
            <a:r>
              <a:rPr lang="en-US" sz="1000" err="1"/>
              <a:t>higlighted</a:t>
            </a:r>
            <a:r>
              <a:rPr lang="en-US" sz="1000"/>
              <a:t> as above expected in the neutral models</a:t>
            </a:r>
          </a:p>
        </p:txBody>
      </p:sp>
      <p:sp>
        <p:nvSpPr>
          <p:cNvPr id="5" name="Rectangle 4">
            <a:extLst>
              <a:ext uri="{FF2B5EF4-FFF2-40B4-BE49-F238E27FC236}">
                <a16:creationId xmlns:a16="http://schemas.microsoft.com/office/drawing/2014/main" id="{DDF4018F-E335-4C6C-8646-89BB88D4B762}"/>
              </a:ext>
            </a:extLst>
          </p:cNvPr>
          <p:cNvSpPr/>
          <p:nvPr/>
        </p:nvSpPr>
        <p:spPr>
          <a:xfrm>
            <a:off x="6738415" y="4083596"/>
            <a:ext cx="2189485" cy="646331"/>
          </a:xfrm>
          <a:prstGeom prst="rect">
            <a:avLst/>
          </a:prstGeom>
        </p:spPr>
        <p:txBody>
          <a:bodyPr wrap="square">
            <a:spAutoFit/>
          </a:bodyPr>
          <a:lstStyle/>
          <a:p>
            <a:pPr algn="ctr"/>
            <a:r>
              <a:rPr lang="en-US" b="1">
                <a:solidFill>
                  <a:srgbClr val="FF0000"/>
                </a:solidFill>
              </a:rPr>
              <a:t>Stats missing per family</a:t>
            </a:r>
            <a:endParaRPr lang="en-US">
              <a:solidFill>
                <a:srgbClr val="FF0000"/>
              </a:solidFill>
            </a:endParaRPr>
          </a:p>
        </p:txBody>
      </p:sp>
      <p:sp>
        <p:nvSpPr>
          <p:cNvPr id="6" name="TextBox 5">
            <a:extLst>
              <a:ext uri="{FF2B5EF4-FFF2-40B4-BE49-F238E27FC236}">
                <a16:creationId xmlns:a16="http://schemas.microsoft.com/office/drawing/2014/main" id="{12D877CE-3653-4D53-8F17-10CAC26C3924}"/>
              </a:ext>
            </a:extLst>
          </p:cNvPr>
          <p:cNvSpPr txBox="1"/>
          <p:nvPr/>
        </p:nvSpPr>
        <p:spPr>
          <a:xfrm>
            <a:off x="4283063" y="117286"/>
            <a:ext cx="2496966" cy="369332"/>
          </a:xfrm>
          <a:prstGeom prst="rect">
            <a:avLst/>
          </a:prstGeom>
          <a:noFill/>
        </p:spPr>
        <p:txBody>
          <a:bodyPr wrap="none" rtlCol="0">
            <a:spAutoFit/>
          </a:bodyPr>
          <a:lstStyle/>
          <a:p>
            <a:r>
              <a:rPr lang="en-US" b="1"/>
              <a:t>Above expected by NMs</a:t>
            </a:r>
            <a:endParaRPr lang="nl-NL" b="1"/>
          </a:p>
        </p:txBody>
      </p:sp>
      <p:sp>
        <p:nvSpPr>
          <p:cNvPr id="7" name="TextBox 6">
            <a:extLst>
              <a:ext uri="{FF2B5EF4-FFF2-40B4-BE49-F238E27FC236}">
                <a16:creationId xmlns:a16="http://schemas.microsoft.com/office/drawing/2014/main" id="{72AC6800-8B12-4F44-883C-957DCF4B44A1}"/>
              </a:ext>
            </a:extLst>
          </p:cNvPr>
          <p:cNvSpPr txBox="1"/>
          <p:nvPr/>
        </p:nvSpPr>
        <p:spPr>
          <a:xfrm>
            <a:off x="98128" y="117286"/>
            <a:ext cx="2875980" cy="646331"/>
          </a:xfrm>
          <a:prstGeom prst="rect">
            <a:avLst/>
          </a:prstGeom>
          <a:noFill/>
        </p:spPr>
        <p:txBody>
          <a:bodyPr wrap="none" rtlCol="0">
            <a:spAutoFit/>
          </a:bodyPr>
          <a:lstStyle/>
          <a:p>
            <a:pPr algn="ctr"/>
            <a:r>
              <a:rPr lang="en-US" b="1"/>
              <a:t>Diversity and Abundance of </a:t>
            </a:r>
            <a:br>
              <a:rPr lang="en-US" b="1"/>
            </a:br>
            <a:r>
              <a:rPr lang="en-US" b="1"/>
              <a:t>Full data </a:t>
            </a:r>
            <a:endParaRPr lang="nl-NL" b="1"/>
          </a:p>
        </p:txBody>
      </p:sp>
      <p:sp>
        <p:nvSpPr>
          <p:cNvPr id="8" name="TextBox 7">
            <a:extLst>
              <a:ext uri="{FF2B5EF4-FFF2-40B4-BE49-F238E27FC236}">
                <a16:creationId xmlns:a16="http://schemas.microsoft.com/office/drawing/2014/main" id="{5034443D-234E-4241-9CFC-83B20C303BDE}"/>
              </a:ext>
            </a:extLst>
          </p:cNvPr>
          <p:cNvSpPr txBox="1"/>
          <p:nvPr/>
        </p:nvSpPr>
        <p:spPr>
          <a:xfrm>
            <a:off x="8046573" y="117286"/>
            <a:ext cx="3115596" cy="646331"/>
          </a:xfrm>
          <a:prstGeom prst="rect">
            <a:avLst/>
          </a:prstGeom>
          <a:noFill/>
        </p:spPr>
        <p:txBody>
          <a:bodyPr wrap="none" rtlCol="0">
            <a:spAutoFit/>
          </a:bodyPr>
          <a:lstStyle/>
          <a:p>
            <a:pPr algn="ctr"/>
            <a:r>
              <a:rPr lang="en-US" b="1"/>
              <a:t>Diversity and Abundance</a:t>
            </a:r>
          </a:p>
          <a:p>
            <a:pPr algn="ctr"/>
            <a:r>
              <a:rPr lang="en-US" b="1"/>
              <a:t> in important ASVs (heat-trees)</a:t>
            </a:r>
            <a:endParaRPr lang="nl-NL" b="1"/>
          </a:p>
        </p:txBody>
      </p:sp>
      <p:sp>
        <p:nvSpPr>
          <p:cNvPr id="9" name="Rectangle 8">
            <a:extLst>
              <a:ext uri="{FF2B5EF4-FFF2-40B4-BE49-F238E27FC236}">
                <a16:creationId xmlns:a16="http://schemas.microsoft.com/office/drawing/2014/main" id="{5C91C041-0D4C-47F8-A126-CB30CDD08E6A}"/>
              </a:ext>
            </a:extLst>
          </p:cNvPr>
          <p:cNvSpPr/>
          <p:nvPr/>
        </p:nvSpPr>
        <p:spPr>
          <a:xfrm>
            <a:off x="-59002" y="3144260"/>
            <a:ext cx="1640199" cy="3970318"/>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 6. Validation/Here we show the importance of the pipeline to highlight important ASVs focused on these 2 families </a:t>
            </a:r>
          </a:p>
          <a:p>
            <a:endParaRPr lang="en-US" b="1">
              <a:solidFill>
                <a:schemeClr val="accent1"/>
              </a:solidFill>
            </a:endParaRPr>
          </a:p>
        </p:txBody>
      </p:sp>
    </p:spTree>
    <p:extLst>
      <p:ext uri="{BB962C8B-B14F-4D97-AF65-F5344CB8AC3E}">
        <p14:creationId xmlns:p14="http://schemas.microsoft.com/office/powerpoint/2010/main" val="3389098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360" y="419463"/>
            <a:ext cx="5808880" cy="349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60360" y="3912578"/>
            <a:ext cx="6025416" cy="1200329"/>
          </a:xfrm>
          <a:prstGeom prst="rect">
            <a:avLst/>
          </a:prstGeom>
          <a:noFill/>
        </p:spPr>
        <p:txBody>
          <a:bodyPr wrap="square" rtlCol="0">
            <a:spAutoFit/>
          </a:bodyPr>
          <a:lstStyle/>
          <a:p>
            <a:r>
              <a:rPr lang="en-US" b="1" err="1"/>
              <a:t>Figure_rarefaction</a:t>
            </a:r>
            <a:r>
              <a:rPr lang="en-US" b="1"/>
              <a:t>: </a:t>
            </a:r>
            <a:r>
              <a:rPr lang="en-US"/>
              <a:t>rarefaction curve for filtered (min 8 </a:t>
            </a:r>
            <a:r>
              <a:rPr lang="en-US" err="1"/>
              <a:t>occurences</a:t>
            </a:r>
            <a:r>
              <a:rPr lang="en-US"/>
              <a:t>) ASVs. Curved black lines represent root samples. Curved red lines represent soil samples. The dashed red line  shows the minimum library size</a:t>
            </a:r>
          </a:p>
        </p:txBody>
      </p:sp>
      <p:sp>
        <p:nvSpPr>
          <p:cNvPr id="10" name="Rectangle 9">
            <a:extLst>
              <a:ext uri="{FF2B5EF4-FFF2-40B4-BE49-F238E27FC236}">
                <a16:creationId xmlns:a16="http://schemas.microsoft.com/office/drawing/2014/main" id="{1EA3EC18-9178-470C-A43D-5D2442990E9A}"/>
              </a:ext>
            </a:extLst>
          </p:cNvPr>
          <p:cNvSpPr/>
          <p:nvPr/>
        </p:nvSpPr>
        <p:spPr>
          <a:xfrm>
            <a:off x="2983738" y="5389905"/>
            <a:ext cx="5581142" cy="646331"/>
          </a:xfrm>
          <a:prstGeom prst="rect">
            <a:avLst/>
          </a:prstGeom>
        </p:spPr>
        <p:txBody>
          <a:bodyPr wrap="square">
            <a:spAutoFit/>
          </a:bodyPr>
          <a:lstStyle/>
          <a:p>
            <a:pPr marL="285750" indent="-285750">
              <a:buFont typeface="Arial" panose="020B0604020202020204" pitchFamily="34" charset="0"/>
              <a:buChar char="•"/>
            </a:pPr>
            <a:r>
              <a:rPr lang="en-US">
                <a:solidFill>
                  <a:schemeClr val="accent1"/>
                </a:solidFill>
              </a:rPr>
              <a:t>Supp 1: Minimum library size of the smallest library had about 8,000 reads, proof of rarefaction </a:t>
            </a:r>
          </a:p>
        </p:txBody>
      </p:sp>
    </p:spTree>
    <p:extLst>
      <p:ext uri="{BB962C8B-B14F-4D97-AF65-F5344CB8AC3E}">
        <p14:creationId xmlns:p14="http://schemas.microsoft.com/office/powerpoint/2010/main" val="226429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04B0D-866A-4480-8FB0-999A5F990C4A}"/>
              </a:ext>
            </a:extLst>
          </p:cNvPr>
          <p:cNvSpPr/>
          <p:nvPr/>
        </p:nvSpPr>
        <p:spPr>
          <a:xfrm>
            <a:off x="0" y="169"/>
            <a:ext cx="6096000" cy="646331"/>
          </a:xfrm>
          <a:prstGeom prst="rect">
            <a:avLst/>
          </a:prstGeom>
        </p:spPr>
        <p:txBody>
          <a:bodyPr>
            <a:spAutoFit/>
          </a:bodyPr>
          <a:lstStyle/>
          <a:p>
            <a:r>
              <a:rPr lang="en-US" sz="1200" b="1"/>
              <a:t>Results</a:t>
            </a:r>
            <a:endParaRPr lang="en-US" sz="1200"/>
          </a:p>
          <a:p>
            <a:pPr lvl="0"/>
            <a:r>
              <a:rPr lang="en-US" sz="1200"/>
              <a:t>Plant growth &amp; qPCR (show plants were stressed)</a:t>
            </a:r>
          </a:p>
          <a:p>
            <a:pPr lvl="1"/>
            <a:r>
              <a:rPr lang="en-US" sz="1200"/>
              <a:t>1 figure, Cohen’s D effect size across species and variables </a:t>
            </a:r>
            <a:r>
              <a:rPr lang="en-US" sz="1200" b="1"/>
              <a:t>[MAIN]</a:t>
            </a:r>
          </a:p>
        </p:txBody>
      </p:sp>
      <p:sp>
        <p:nvSpPr>
          <p:cNvPr id="5" name="TextBox 4">
            <a:extLst>
              <a:ext uri="{FF2B5EF4-FFF2-40B4-BE49-F238E27FC236}">
                <a16:creationId xmlns:a16="http://schemas.microsoft.com/office/drawing/2014/main" id="{29EA12D5-F21C-4834-B0C4-1578DC818F64}"/>
              </a:ext>
            </a:extLst>
          </p:cNvPr>
          <p:cNvSpPr txBox="1"/>
          <p:nvPr/>
        </p:nvSpPr>
        <p:spPr>
          <a:xfrm>
            <a:off x="413290" y="5530668"/>
            <a:ext cx="11365420" cy="830997"/>
          </a:xfrm>
          <a:prstGeom prst="rect">
            <a:avLst/>
          </a:prstGeom>
          <a:noFill/>
        </p:spPr>
        <p:txBody>
          <a:bodyPr wrap="square" rtlCol="0">
            <a:spAutoFit/>
          </a:bodyPr>
          <a:lstStyle/>
          <a:p>
            <a:r>
              <a:rPr lang="en-US" sz="1200" b="1"/>
              <a:t>Figure X. Forest plot of the effect size of traits measured for (A) </a:t>
            </a:r>
            <a:r>
              <a:rPr lang="en-US" sz="1200" b="1" i="1"/>
              <a:t>A. thaliana </a:t>
            </a:r>
            <a:r>
              <a:rPr lang="en-US" sz="1200" b="1"/>
              <a:t>and (B) </a:t>
            </a:r>
            <a:r>
              <a:rPr lang="en-US" sz="1200" b="1" i="1"/>
              <a:t>B. oleracea </a:t>
            </a:r>
            <a:r>
              <a:rPr lang="en-US" sz="1200" b="1"/>
              <a:t>in stress treatments compared to controls </a:t>
            </a:r>
            <a:r>
              <a:rPr lang="en-US" sz="1200" b="1">
                <a:solidFill>
                  <a:srgbClr val="FF0000"/>
                </a:solidFill>
              </a:rPr>
              <a:t>[SUP or MAIN?]</a:t>
            </a:r>
            <a:r>
              <a:rPr lang="en-US" sz="1200" b="1"/>
              <a:t>. </a:t>
            </a:r>
            <a:r>
              <a:rPr lang="en-US" sz="1200"/>
              <a:t>Black dot shows Cohen’s D value and bars show the 95% confidence interval. Red dashed-line indicates a value of 0.5, above which the effect size is considered large (Cohen </a:t>
            </a:r>
            <a:r>
              <a:rPr lang="en-US" sz="1200" i="1"/>
              <a:t>et al</a:t>
            </a:r>
            <a:r>
              <a:rPr lang="en-US" sz="1200"/>
              <a:t>., </a:t>
            </a:r>
            <a:r>
              <a:rPr lang="en-US" sz="1200">
                <a:highlight>
                  <a:srgbClr val="FFFF00"/>
                </a:highlight>
              </a:rPr>
              <a:t>XXXX</a:t>
            </a:r>
            <a:r>
              <a:rPr lang="en-US" sz="1200"/>
              <a:t>).  Negative Cohen’s D values indicate that the trait measurement had higher values in stress-induced plants compared to controls, whereas positive values indicate that trait measurement values on stress-induced plants were lower than for controls.  </a:t>
            </a:r>
            <a:endParaRPr lang="nl-NL" sz="1200"/>
          </a:p>
        </p:txBody>
      </p:sp>
      <p:pic>
        <p:nvPicPr>
          <p:cNvPr id="8" name="Graphic 7">
            <a:extLst>
              <a:ext uri="{FF2B5EF4-FFF2-40B4-BE49-F238E27FC236}">
                <a16:creationId xmlns:a16="http://schemas.microsoft.com/office/drawing/2014/main" id="{0332CAB1-9AE0-4DAD-9722-A1DF4CE7BA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338428"/>
            <a:ext cx="12192000" cy="4181144"/>
          </a:xfrm>
          <a:prstGeom prst="rect">
            <a:avLst/>
          </a:prstGeom>
        </p:spPr>
      </p:pic>
      <p:sp>
        <p:nvSpPr>
          <p:cNvPr id="9" name="TextBox 8">
            <a:extLst>
              <a:ext uri="{FF2B5EF4-FFF2-40B4-BE49-F238E27FC236}">
                <a16:creationId xmlns:a16="http://schemas.microsoft.com/office/drawing/2014/main" id="{BC09E7B9-C880-4DAB-B0F4-2D668F12DB62}"/>
              </a:ext>
            </a:extLst>
          </p:cNvPr>
          <p:cNvSpPr txBox="1"/>
          <p:nvPr/>
        </p:nvSpPr>
        <p:spPr>
          <a:xfrm>
            <a:off x="6000750" y="127003"/>
            <a:ext cx="6545273" cy="738664"/>
          </a:xfrm>
          <a:prstGeom prst="rect">
            <a:avLst/>
          </a:prstGeom>
          <a:noFill/>
        </p:spPr>
        <p:txBody>
          <a:bodyPr wrap="square" rtlCol="0">
            <a:spAutoFit/>
          </a:bodyPr>
          <a:lstStyle/>
          <a:p>
            <a:pPr marL="171450" indent="-171450">
              <a:buFont typeface="Arial" panose="020B0604020202020204" pitchFamily="34" charset="0"/>
              <a:buChar char="•"/>
            </a:pPr>
            <a:r>
              <a:rPr lang="en-US" sz="1050"/>
              <a:t>Cohen’s D to standardize plant responses based on controls and variation across replicates.</a:t>
            </a:r>
          </a:p>
          <a:p>
            <a:pPr marL="171450" indent="-171450">
              <a:buFont typeface="Arial" panose="020B0604020202020204" pitchFamily="34" charset="0"/>
              <a:buChar char="•"/>
            </a:pPr>
            <a:r>
              <a:rPr lang="en-US" sz="1050"/>
              <a:t>Calculated as the difference between experimental and control means divided by their pooled SD.</a:t>
            </a:r>
          </a:p>
          <a:p>
            <a:pPr marL="171450" indent="-171450">
              <a:buFont typeface="Arial" panose="020B0604020202020204" pitchFamily="34" charset="0"/>
              <a:buChar char="•"/>
            </a:pPr>
            <a:r>
              <a:rPr lang="en-US" sz="1050"/>
              <a:t>Positive or negative values indicate that the treatment values are larger or smaller than those in the control, respectively (Need to change this)</a:t>
            </a:r>
            <a:endParaRPr lang="nl-NL" sz="1050"/>
          </a:p>
        </p:txBody>
      </p:sp>
    </p:spTree>
    <p:extLst>
      <p:ext uri="{BB962C8B-B14F-4D97-AF65-F5344CB8AC3E}">
        <p14:creationId xmlns:p14="http://schemas.microsoft.com/office/powerpoint/2010/main" val="315972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04B0D-866A-4480-8FB0-999A5F990C4A}"/>
              </a:ext>
            </a:extLst>
          </p:cNvPr>
          <p:cNvSpPr/>
          <p:nvPr/>
        </p:nvSpPr>
        <p:spPr>
          <a:xfrm>
            <a:off x="0" y="169"/>
            <a:ext cx="6096000" cy="646331"/>
          </a:xfrm>
          <a:prstGeom prst="rect">
            <a:avLst/>
          </a:prstGeom>
        </p:spPr>
        <p:txBody>
          <a:bodyPr>
            <a:spAutoFit/>
          </a:bodyPr>
          <a:lstStyle/>
          <a:p>
            <a:r>
              <a:rPr lang="en-US" sz="1200" b="1"/>
              <a:t>Results</a:t>
            </a:r>
            <a:endParaRPr lang="en-US" sz="1200"/>
          </a:p>
          <a:p>
            <a:pPr lvl="0"/>
            <a:r>
              <a:rPr lang="en-US" sz="1200"/>
              <a:t>Plant growth &amp; qPCR (show plants were stressed)</a:t>
            </a:r>
          </a:p>
          <a:p>
            <a:pPr lvl="1"/>
            <a:r>
              <a:rPr lang="en-US" sz="1200"/>
              <a:t>1 figure, Cohen’s D effect size across species and variables </a:t>
            </a:r>
            <a:r>
              <a:rPr lang="en-US" sz="1200" b="1"/>
              <a:t>[MAIN]</a:t>
            </a:r>
          </a:p>
        </p:txBody>
      </p:sp>
      <p:sp>
        <p:nvSpPr>
          <p:cNvPr id="5" name="TextBox 4">
            <a:extLst>
              <a:ext uri="{FF2B5EF4-FFF2-40B4-BE49-F238E27FC236}">
                <a16:creationId xmlns:a16="http://schemas.microsoft.com/office/drawing/2014/main" id="{29EA12D5-F21C-4834-B0C4-1578DC818F64}"/>
              </a:ext>
            </a:extLst>
          </p:cNvPr>
          <p:cNvSpPr txBox="1"/>
          <p:nvPr/>
        </p:nvSpPr>
        <p:spPr>
          <a:xfrm>
            <a:off x="413290" y="5530668"/>
            <a:ext cx="11365420" cy="646331"/>
          </a:xfrm>
          <a:prstGeom prst="rect">
            <a:avLst/>
          </a:prstGeom>
          <a:noFill/>
        </p:spPr>
        <p:txBody>
          <a:bodyPr wrap="square" rtlCol="0">
            <a:spAutoFit/>
          </a:bodyPr>
          <a:lstStyle/>
          <a:p>
            <a:r>
              <a:rPr lang="en-US" sz="1200" b="1" dirty="0"/>
              <a:t>Figure X. Forest plot of the effect size of traits measured for </a:t>
            </a:r>
            <a:r>
              <a:rPr lang="en-US" sz="1200" b="1" i="1" dirty="0"/>
              <a:t>A. thaliana </a:t>
            </a:r>
            <a:r>
              <a:rPr lang="en-US" sz="1200" b="1" dirty="0"/>
              <a:t>and </a:t>
            </a:r>
            <a:r>
              <a:rPr lang="en-US" sz="1200" b="1" i="1" dirty="0"/>
              <a:t>B. oleracea </a:t>
            </a:r>
            <a:r>
              <a:rPr lang="en-US" sz="1200" b="1" dirty="0"/>
              <a:t>in stress treatments compared to controls [MAIN]. </a:t>
            </a:r>
            <a:r>
              <a:rPr lang="en-US" sz="1200" dirty="0"/>
              <a:t>Bars show Cohen’s D estimate value. Gray dashed-line indicates a value of 0.8, above which the effect size is considered large (Cohen </a:t>
            </a:r>
            <a:r>
              <a:rPr lang="en-US" sz="1200" i="1" dirty="0"/>
              <a:t>et al</a:t>
            </a:r>
            <a:r>
              <a:rPr lang="en-US" sz="1200" dirty="0"/>
              <a:t>., </a:t>
            </a:r>
            <a:r>
              <a:rPr lang="en-US" sz="1200" dirty="0">
                <a:highlight>
                  <a:srgbClr val="FFFF00"/>
                </a:highlight>
              </a:rPr>
              <a:t>XXXX</a:t>
            </a:r>
            <a:r>
              <a:rPr lang="en-US" sz="1200" dirty="0"/>
              <a:t>). Negative Cohen’s D values indicate that the trait measurement had lower values in stress-induced plants compared to controls, whereas positive values indicate that trait measurement values on stress-induced plants were higher than for controls.  </a:t>
            </a:r>
            <a:endParaRPr lang="nl-NL" sz="1200" dirty="0"/>
          </a:p>
        </p:txBody>
      </p:sp>
      <p:sp>
        <p:nvSpPr>
          <p:cNvPr id="9" name="TextBox 8">
            <a:extLst>
              <a:ext uri="{FF2B5EF4-FFF2-40B4-BE49-F238E27FC236}">
                <a16:creationId xmlns:a16="http://schemas.microsoft.com/office/drawing/2014/main" id="{BC09E7B9-C880-4DAB-B0F4-2D668F12DB62}"/>
              </a:ext>
            </a:extLst>
          </p:cNvPr>
          <p:cNvSpPr txBox="1"/>
          <p:nvPr/>
        </p:nvSpPr>
        <p:spPr>
          <a:xfrm>
            <a:off x="6000750" y="127003"/>
            <a:ext cx="6545273"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Cohen’s D to standardize plant responses based on controls and variation across replicates.</a:t>
            </a:r>
          </a:p>
          <a:p>
            <a:pPr marL="171450" indent="-171450">
              <a:buFont typeface="Arial" panose="020B0604020202020204" pitchFamily="34" charset="0"/>
              <a:buChar char="•"/>
            </a:pPr>
            <a:r>
              <a:rPr lang="en-US" sz="1050" dirty="0"/>
              <a:t>Calculated as the difference between experimental and control means divided by their pooled SD.</a:t>
            </a:r>
          </a:p>
          <a:p>
            <a:pPr marL="171450" indent="-171450">
              <a:buFont typeface="Arial" panose="020B0604020202020204" pitchFamily="34" charset="0"/>
              <a:buChar char="•"/>
            </a:pPr>
            <a:r>
              <a:rPr lang="en-US" sz="1050" dirty="0"/>
              <a:t>Positive or negative values indicate that the treatment values are larger or smaller than those in the control, respectively</a:t>
            </a:r>
            <a:endParaRPr lang="nl-NL" sz="1050" dirty="0"/>
          </a:p>
        </p:txBody>
      </p:sp>
      <p:pic>
        <p:nvPicPr>
          <p:cNvPr id="3" name="Graphic 2">
            <a:extLst>
              <a:ext uri="{FF2B5EF4-FFF2-40B4-BE49-F238E27FC236}">
                <a16:creationId xmlns:a16="http://schemas.microsoft.com/office/drawing/2014/main" id="{E739B916-8B80-4A5D-ABDB-D54E41C1B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0471" y="768912"/>
            <a:ext cx="9160294" cy="4639343"/>
          </a:xfrm>
          <a:prstGeom prst="rect">
            <a:avLst/>
          </a:prstGeom>
        </p:spPr>
      </p:pic>
    </p:spTree>
    <p:extLst>
      <p:ext uri="{BB962C8B-B14F-4D97-AF65-F5344CB8AC3E}">
        <p14:creationId xmlns:p14="http://schemas.microsoft.com/office/powerpoint/2010/main" val="74634045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D6198C-A964-4696-9B8A-4207AAB1CA94}"/>
              </a:ext>
            </a:extLst>
          </p:cNvPr>
          <p:cNvSpPr/>
          <p:nvPr/>
        </p:nvSpPr>
        <p:spPr>
          <a:xfrm>
            <a:off x="138790" y="38067"/>
            <a:ext cx="6096000" cy="830997"/>
          </a:xfrm>
          <a:prstGeom prst="rect">
            <a:avLst/>
          </a:prstGeom>
        </p:spPr>
        <p:txBody>
          <a:bodyPr>
            <a:spAutoFit/>
          </a:bodyPr>
          <a:lstStyle/>
          <a:p>
            <a:pPr lvl="0"/>
            <a:r>
              <a:rPr lang="en-US" sz="1200" b="1"/>
              <a:t>Results</a:t>
            </a:r>
          </a:p>
          <a:p>
            <a:pPr lvl="0"/>
            <a:r>
              <a:rPr lang="en-US" sz="1200"/>
              <a:t>Plant growth &amp; qPCR (show that plants were stressed)</a:t>
            </a:r>
          </a:p>
          <a:p>
            <a:pPr lvl="1"/>
            <a:r>
              <a:rPr lang="en-US" sz="1200"/>
              <a:t>1 figure with 4 </a:t>
            </a:r>
            <a:r>
              <a:rPr lang="en-US" sz="1200" err="1"/>
              <a:t>pannels</a:t>
            </a:r>
            <a:r>
              <a:rPr lang="en-US" sz="1200"/>
              <a:t>, raw plant biomass values [SUP or MAIN?]</a:t>
            </a:r>
          </a:p>
          <a:p>
            <a:pPr lvl="1"/>
            <a:r>
              <a:rPr lang="en-US" sz="1200"/>
              <a:t>1 figure with 4 panels, qPCR plots [ SUP]</a:t>
            </a:r>
          </a:p>
        </p:txBody>
      </p:sp>
      <p:sp>
        <p:nvSpPr>
          <p:cNvPr id="35" name="TextBox 34">
            <a:extLst>
              <a:ext uri="{FF2B5EF4-FFF2-40B4-BE49-F238E27FC236}">
                <a16:creationId xmlns:a16="http://schemas.microsoft.com/office/drawing/2014/main" id="{016846E2-63F7-4C8D-BFE3-71588575E67E}"/>
              </a:ext>
            </a:extLst>
          </p:cNvPr>
          <p:cNvSpPr txBox="1"/>
          <p:nvPr/>
        </p:nvSpPr>
        <p:spPr>
          <a:xfrm>
            <a:off x="3547911" y="5399945"/>
            <a:ext cx="5855078" cy="1200329"/>
          </a:xfrm>
          <a:prstGeom prst="rect">
            <a:avLst/>
          </a:prstGeom>
          <a:noFill/>
        </p:spPr>
        <p:txBody>
          <a:bodyPr wrap="square" rtlCol="0">
            <a:spAutoFit/>
          </a:bodyPr>
          <a:lstStyle/>
          <a:p>
            <a:r>
              <a:rPr lang="en-US" sz="1200" b="1" dirty="0"/>
              <a:t>Figure X. Plant traits measured after 14 days of stress induction </a:t>
            </a:r>
            <a:r>
              <a:rPr lang="en-US" sz="1200" b="1" dirty="0">
                <a:solidFill>
                  <a:srgbClr val="FF0000"/>
                </a:solidFill>
              </a:rPr>
              <a:t>[SUP]</a:t>
            </a:r>
            <a:r>
              <a:rPr lang="nl-NL" sz="1200" b="1" dirty="0">
                <a:solidFill>
                  <a:srgbClr val="FF0000"/>
                </a:solidFill>
              </a:rPr>
              <a:t>.  </a:t>
            </a:r>
            <a:r>
              <a:rPr lang="nl-NL" sz="1200" dirty="0" err="1"/>
              <a:t>Boxplot</a:t>
            </a:r>
            <a:r>
              <a:rPr lang="nl-NL" sz="1200" dirty="0"/>
              <a:t> </a:t>
            </a:r>
            <a:r>
              <a:rPr lang="nl-NL" sz="1200" dirty="0" err="1"/>
              <a:t>height</a:t>
            </a:r>
            <a:r>
              <a:rPr lang="nl-NL" sz="1200" dirty="0"/>
              <a:t> </a:t>
            </a:r>
            <a:r>
              <a:rPr lang="nl-NL" sz="1200" dirty="0" err="1"/>
              <a:t>corresponds</a:t>
            </a:r>
            <a:r>
              <a:rPr lang="nl-NL" sz="1200" dirty="0"/>
              <a:t> </a:t>
            </a:r>
            <a:r>
              <a:rPr lang="nl-NL" sz="1200" dirty="0" err="1"/>
              <a:t>to</a:t>
            </a:r>
            <a:r>
              <a:rPr lang="nl-NL" sz="1200" dirty="0"/>
              <a:t> </a:t>
            </a:r>
            <a:r>
              <a:rPr lang="nl-NL" sz="1200" dirty="0" err="1"/>
              <a:t>the</a:t>
            </a:r>
            <a:r>
              <a:rPr lang="nl-NL" sz="1200" dirty="0"/>
              <a:t> first and </a:t>
            </a:r>
            <a:r>
              <a:rPr lang="nl-NL" sz="1200" dirty="0" err="1"/>
              <a:t>third</a:t>
            </a:r>
            <a:r>
              <a:rPr lang="nl-NL" sz="1200" dirty="0"/>
              <a:t> </a:t>
            </a:r>
            <a:r>
              <a:rPr lang="nl-NL" sz="1200" dirty="0" err="1"/>
              <a:t>quartiles</a:t>
            </a:r>
            <a:r>
              <a:rPr lang="nl-NL" sz="1200" dirty="0"/>
              <a:t>, </a:t>
            </a:r>
            <a:r>
              <a:rPr lang="nl-NL" sz="1200" dirty="0" err="1"/>
              <a:t>dark</a:t>
            </a:r>
            <a:r>
              <a:rPr lang="nl-NL" sz="1200" dirty="0"/>
              <a:t> </a:t>
            </a:r>
            <a:r>
              <a:rPr lang="nl-NL" sz="1200" dirty="0" err="1"/>
              <a:t>middle</a:t>
            </a:r>
            <a:r>
              <a:rPr lang="nl-NL" sz="1200" dirty="0"/>
              <a:t> line </a:t>
            </a:r>
            <a:r>
              <a:rPr lang="nl-NL" sz="1200" dirty="0" err="1"/>
              <a:t>to</a:t>
            </a:r>
            <a:r>
              <a:rPr lang="nl-NL" sz="1200" dirty="0"/>
              <a:t> </a:t>
            </a:r>
            <a:r>
              <a:rPr lang="nl-NL" sz="1200" dirty="0" err="1"/>
              <a:t>the</a:t>
            </a:r>
            <a:r>
              <a:rPr lang="nl-NL" sz="1200" dirty="0"/>
              <a:t> </a:t>
            </a:r>
            <a:r>
              <a:rPr lang="nl-NL" sz="1200" dirty="0" err="1"/>
              <a:t>median</a:t>
            </a:r>
            <a:r>
              <a:rPr lang="nl-NL" sz="1200" dirty="0"/>
              <a:t>. </a:t>
            </a:r>
            <a:r>
              <a:rPr lang="nl-NL" sz="1200" dirty="0" err="1"/>
              <a:t>Dots</a:t>
            </a:r>
            <a:r>
              <a:rPr lang="nl-NL" sz="1200" dirty="0"/>
              <a:t> </a:t>
            </a:r>
            <a:r>
              <a:rPr lang="nl-NL" sz="1200" dirty="0" err="1"/>
              <a:t>represent</a:t>
            </a:r>
            <a:r>
              <a:rPr lang="nl-NL" sz="1200" dirty="0"/>
              <a:t> </a:t>
            </a:r>
            <a:r>
              <a:rPr lang="nl-NL" sz="1200" dirty="0" err="1"/>
              <a:t>the</a:t>
            </a:r>
            <a:r>
              <a:rPr lang="nl-NL" sz="1200" dirty="0"/>
              <a:t> </a:t>
            </a:r>
            <a:r>
              <a:rPr lang="nl-NL" sz="1200" dirty="0" err="1"/>
              <a:t>raw</a:t>
            </a:r>
            <a:r>
              <a:rPr lang="nl-NL" sz="1200" dirty="0"/>
              <a:t> </a:t>
            </a:r>
            <a:r>
              <a:rPr lang="nl-NL" sz="1200" dirty="0" err="1"/>
              <a:t>measurement</a:t>
            </a:r>
            <a:r>
              <a:rPr lang="nl-NL" sz="1200" dirty="0"/>
              <a:t> of </a:t>
            </a:r>
            <a:r>
              <a:rPr lang="nl-NL" sz="1200" dirty="0" err="1"/>
              <a:t>one</a:t>
            </a:r>
            <a:r>
              <a:rPr lang="nl-NL" sz="1200" dirty="0"/>
              <a:t> </a:t>
            </a:r>
            <a:r>
              <a:rPr lang="nl-NL" sz="1200" dirty="0" err="1"/>
              <a:t>individual</a:t>
            </a:r>
            <a:r>
              <a:rPr lang="nl-NL" sz="1200" dirty="0"/>
              <a:t> plant. </a:t>
            </a:r>
            <a:r>
              <a:rPr lang="nl-NL" sz="1200" i="1" dirty="0"/>
              <a:t>N</a:t>
            </a:r>
            <a:r>
              <a:rPr lang="nl-NL" sz="1200" dirty="0"/>
              <a:t>=5-6.  </a:t>
            </a:r>
            <a:r>
              <a:rPr lang="nl-NL" sz="1200" dirty="0" err="1"/>
              <a:t>Traits</a:t>
            </a:r>
            <a:r>
              <a:rPr lang="nl-NL" sz="1200" dirty="0"/>
              <a:t> </a:t>
            </a:r>
            <a:r>
              <a:rPr lang="nl-NL" sz="1200" dirty="0" err="1"/>
              <a:t>measured</a:t>
            </a:r>
            <a:r>
              <a:rPr lang="nl-NL" sz="1200" dirty="0"/>
              <a:t> </a:t>
            </a:r>
            <a:r>
              <a:rPr lang="nl-NL" sz="1200" dirty="0" err="1"/>
              <a:t>for</a:t>
            </a:r>
            <a:r>
              <a:rPr lang="nl-NL" sz="1200" dirty="0"/>
              <a:t> </a:t>
            </a:r>
            <a:r>
              <a:rPr lang="nl-NL" sz="1200" i="1" dirty="0" err="1"/>
              <a:t>Brassica</a:t>
            </a:r>
            <a:r>
              <a:rPr lang="nl-NL" sz="1200" i="1" dirty="0"/>
              <a:t> </a:t>
            </a:r>
            <a:r>
              <a:rPr lang="nl-NL" sz="1200" i="1" dirty="0" err="1"/>
              <a:t>oleracea</a:t>
            </a:r>
            <a:r>
              <a:rPr lang="nl-NL" sz="1200" i="1" dirty="0"/>
              <a:t> </a:t>
            </a:r>
            <a:r>
              <a:rPr lang="nl-NL" sz="1200" dirty="0" err="1"/>
              <a:t>were</a:t>
            </a:r>
            <a:r>
              <a:rPr lang="nl-NL" sz="1200" dirty="0"/>
              <a:t> </a:t>
            </a:r>
            <a:r>
              <a:rPr lang="nl-NL" sz="1200" b="1" dirty="0"/>
              <a:t>a) </a:t>
            </a:r>
            <a:r>
              <a:rPr lang="nl-NL" sz="1200" dirty="0"/>
              <a:t>dry </a:t>
            </a:r>
            <a:r>
              <a:rPr lang="nl-NL" sz="1200" dirty="0" err="1"/>
              <a:t>shoot</a:t>
            </a:r>
            <a:r>
              <a:rPr lang="nl-NL" sz="1200" dirty="0"/>
              <a:t> </a:t>
            </a:r>
            <a:r>
              <a:rPr lang="nl-NL" sz="1200" dirty="0" err="1"/>
              <a:t>biomass</a:t>
            </a:r>
            <a:r>
              <a:rPr lang="nl-NL" sz="1200" dirty="0"/>
              <a:t> and </a:t>
            </a:r>
            <a:r>
              <a:rPr lang="nl-NL" sz="1200" b="1" dirty="0"/>
              <a:t>b) </a:t>
            </a:r>
            <a:r>
              <a:rPr lang="nl-NL" sz="1200" dirty="0" err="1"/>
              <a:t>leaf</a:t>
            </a:r>
            <a:r>
              <a:rPr lang="nl-NL" sz="1200" dirty="0"/>
              <a:t> area. For </a:t>
            </a:r>
            <a:r>
              <a:rPr lang="nl-NL" sz="1200" i="1" dirty="0" err="1"/>
              <a:t>Arabidopsis</a:t>
            </a:r>
            <a:r>
              <a:rPr lang="nl-NL" sz="1200" i="1" dirty="0"/>
              <a:t> </a:t>
            </a:r>
            <a:r>
              <a:rPr lang="nl-NL" sz="1200" i="1" dirty="0" err="1"/>
              <a:t>thaliana</a:t>
            </a:r>
            <a:r>
              <a:rPr lang="nl-NL" sz="1200" i="1" dirty="0"/>
              <a:t> </a:t>
            </a:r>
            <a:r>
              <a:rPr lang="nl-NL" sz="1200" dirty="0"/>
              <a:t> </a:t>
            </a:r>
            <a:r>
              <a:rPr lang="nl-NL" sz="1200" dirty="0" err="1"/>
              <a:t>plants</a:t>
            </a:r>
            <a:r>
              <a:rPr lang="nl-NL" sz="1200" dirty="0"/>
              <a:t> </a:t>
            </a:r>
            <a:r>
              <a:rPr lang="nl-NL" sz="1200" b="1" dirty="0"/>
              <a:t>c) </a:t>
            </a:r>
            <a:r>
              <a:rPr lang="nl-NL" sz="1200" dirty="0"/>
              <a:t>dry </a:t>
            </a:r>
            <a:r>
              <a:rPr lang="nl-NL" sz="1200" dirty="0" err="1"/>
              <a:t>weight</a:t>
            </a:r>
            <a:r>
              <a:rPr lang="nl-NL" sz="1200" dirty="0"/>
              <a:t> of </a:t>
            </a:r>
            <a:r>
              <a:rPr lang="nl-NL" sz="1200" dirty="0" err="1"/>
              <a:t>inflorescences</a:t>
            </a:r>
            <a:r>
              <a:rPr lang="nl-NL" sz="1200" dirty="0"/>
              <a:t> and </a:t>
            </a:r>
            <a:r>
              <a:rPr lang="nl-NL" sz="1200" b="1" dirty="0"/>
              <a:t>d) </a:t>
            </a:r>
            <a:r>
              <a:rPr lang="nl-NL" sz="1200" dirty="0" err="1"/>
              <a:t>total</a:t>
            </a:r>
            <a:r>
              <a:rPr lang="nl-NL" sz="1200" dirty="0"/>
              <a:t> </a:t>
            </a:r>
            <a:r>
              <a:rPr lang="nl-NL" sz="1200" dirty="0" err="1"/>
              <a:t>number</a:t>
            </a:r>
            <a:r>
              <a:rPr lang="nl-NL" sz="1200" dirty="0"/>
              <a:t> of </a:t>
            </a:r>
            <a:r>
              <a:rPr lang="nl-NL" sz="1200" dirty="0" err="1"/>
              <a:t>siliques</a:t>
            </a:r>
            <a:r>
              <a:rPr lang="nl-NL" sz="1200" dirty="0"/>
              <a:t> per plant </a:t>
            </a:r>
            <a:r>
              <a:rPr lang="nl-NL" sz="1200" dirty="0" err="1"/>
              <a:t>were</a:t>
            </a:r>
            <a:r>
              <a:rPr lang="nl-NL" sz="1200" dirty="0"/>
              <a:t> </a:t>
            </a:r>
            <a:r>
              <a:rPr lang="nl-NL" sz="1200" dirty="0" err="1"/>
              <a:t>measured</a:t>
            </a:r>
            <a:r>
              <a:rPr lang="nl-NL" sz="1200" dirty="0"/>
              <a:t>.  Different letters </a:t>
            </a:r>
            <a:r>
              <a:rPr lang="nl-NL" sz="1200" dirty="0" err="1"/>
              <a:t>above</a:t>
            </a:r>
            <a:r>
              <a:rPr lang="nl-NL" sz="1200" dirty="0"/>
              <a:t> </a:t>
            </a:r>
            <a:r>
              <a:rPr lang="nl-NL" sz="1200" dirty="0" err="1"/>
              <a:t>boxplots</a:t>
            </a:r>
            <a:r>
              <a:rPr lang="nl-NL" sz="1200" dirty="0"/>
              <a:t> show significant </a:t>
            </a:r>
            <a:r>
              <a:rPr lang="nl-NL" sz="1200" dirty="0" err="1"/>
              <a:t>differences</a:t>
            </a:r>
            <a:r>
              <a:rPr lang="nl-NL" sz="1200" dirty="0"/>
              <a:t> (</a:t>
            </a:r>
            <a:r>
              <a:rPr lang="nl-NL" sz="1200" dirty="0" err="1"/>
              <a:t>One</a:t>
            </a:r>
            <a:r>
              <a:rPr lang="nl-NL" sz="1200" dirty="0"/>
              <a:t>-way ANOVA, </a:t>
            </a:r>
            <a:r>
              <a:rPr lang="nl-NL" sz="1200" i="1" dirty="0"/>
              <a:t>post hoc </a:t>
            </a:r>
            <a:r>
              <a:rPr lang="nl-NL" sz="1200" dirty="0" err="1"/>
              <a:t>Tukey</a:t>
            </a:r>
            <a:r>
              <a:rPr lang="nl-NL" sz="1200" dirty="0"/>
              <a:t>/GLM). </a:t>
            </a:r>
            <a:endParaRPr lang="en-US" sz="1200" dirty="0"/>
          </a:p>
        </p:txBody>
      </p:sp>
      <p:pic>
        <p:nvPicPr>
          <p:cNvPr id="69" name="Graphic 68">
            <a:extLst>
              <a:ext uri="{FF2B5EF4-FFF2-40B4-BE49-F238E27FC236}">
                <a16:creationId xmlns:a16="http://schemas.microsoft.com/office/drawing/2014/main" id="{E60EB740-AE47-436C-9510-C4D959810B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22280" y="1173112"/>
            <a:ext cx="5435980" cy="4246777"/>
          </a:xfrm>
          <a:prstGeom prst="rect">
            <a:avLst/>
          </a:prstGeom>
        </p:spPr>
      </p:pic>
    </p:spTree>
    <p:extLst>
      <p:ext uri="{BB962C8B-B14F-4D97-AF65-F5344CB8AC3E}">
        <p14:creationId xmlns:p14="http://schemas.microsoft.com/office/powerpoint/2010/main" val="123097723"/>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6096000" cy="1384995"/>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1"/>
            <a:r>
              <a:rPr lang="en-US" sz="1200" strike="sngStrike"/>
              <a:t>1 Figure, rarefaction curve [SUP]</a:t>
            </a:r>
          </a:p>
          <a:p>
            <a:pPr lvl="1"/>
            <a:r>
              <a:rPr lang="en-US" sz="1200"/>
              <a:t>1 Figure, full community beta diversity [MAIN]</a:t>
            </a:r>
          </a:p>
          <a:p>
            <a:pPr lvl="2"/>
            <a:r>
              <a:rPr lang="en-US" sz="1200"/>
              <a:t>3 tables, PERMANOVAs and pairwise comparison [3 SUP]</a:t>
            </a:r>
          </a:p>
          <a:p>
            <a:pPr lvl="1"/>
            <a:r>
              <a:rPr lang="en-US" sz="1200"/>
              <a:t>1 figure, full community Shannon diversity [MAIN]</a:t>
            </a:r>
          </a:p>
          <a:p>
            <a:pPr lvl="2"/>
            <a:r>
              <a:rPr lang="en-US" sz="1200"/>
              <a:t>2 tables, ANOVA and post-hoc [2 SUP]</a:t>
            </a:r>
          </a:p>
        </p:txBody>
      </p:sp>
      <p:pic>
        <p:nvPicPr>
          <p:cNvPr id="4" name="Graphic 3">
            <a:extLst>
              <a:ext uri="{FF2B5EF4-FFF2-40B4-BE49-F238E27FC236}">
                <a16:creationId xmlns:a16="http://schemas.microsoft.com/office/drawing/2014/main" id="{FEC5E44E-AE41-48D4-AEAB-049435F0DE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0239" y="1797613"/>
            <a:ext cx="5934075" cy="4010025"/>
          </a:xfrm>
          <a:prstGeom prst="rect">
            <a:avLst/>
          </a:prstGeom>
        </p:spPr>
      </p:pic>
      <p:sp>
        <p:nvSpPr>
          <p:cNvPr id="5" name="TextBox 4">
            <a:extLst>
              <a:ext uri="{FF2B5EF4-FFF2-40B4-BE49-F238E27FC236}">
                <a16:creationId xmlns:a16="http://schemas.microsoft.com/office/drawing/2014/main" id="{2E65ACBF-95B0-4FE2-9036-14EBB6C7A841}"/>
              </a:ext>
            </a:extLst>
          </p:cNvPr>
          <p:cNvSpPr txBox="1"/>
          <p:nvPr/>
        </p:nvSpPr>
        <p:spPr>
          <a:xfrm>
            <a:off x="3538664" y="5807638"/>
            <a:ext cx="5880639" cy="1015663"/>
          </a:xfrm>
          <a:prstGeom prst="rect">
            <a:avLst/>
          </a:prstGeom>
          <a:noFill/>
        </p:spPr>
        <p:txBody>
          <a:bodyPr wrap="square" rtlCol="0">
            <a:spAutoFit/>
          </a:bodyPr>
          <a:lstStyle/>
          <a:p>
            <a:r>
              <a:rPr lang="en-US" sz="1200" b="1"/>
              <a:t>Sup X. Rarefaction curve [SUP]: </a:t>
            </a:r>
            <a:r>
              <a:rPr lang="en-US" sz="1200"/>
              <a:t>rarefaction curve for filtered ASVs with minimum 9 </a:t>
            </a:r>
            <a:r>
              <a:rPr lang="en-US" sz="1200" err="1"/>
              <a:t>ocurrences</a:t>
            </a:r>
            <a:r>
              <a:rPr lang="en-US" sz="1200"/>
              <a:t>. Curved black lines represent endosphere samples and red lines represent rhizosphere samples. The dashed red line shows the minimum library size of 8652 ASVs</a:t>
            </a:r>
          </a:p>
          <a:p>
            <a:endParaRPr lang="en-US" sz="1200"/>
          </a:p>
          <a:p>
            <a:endParaRPr lang="nl-NL" sz="1200"/>
          </a:p>
        </p:txBody>
      </p:sp>
    </p:spTree>
    <p:extLst>
      <p:ext uri="{BB962C8B-B14F-4D97-AF65-F5344CB8AC3E}">
        <p14:creationId xmlns:p14="http://schemas.microsoft.com/office/powerpoint/2010/main" val="313199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B0654D-6B5B-41CC-8E4F-168E6C312A25}"/>
              </a:ext>
            </a:extLst>
          </p:cNvPr>
          <p:cNvSpPr txBox="1"/>
          <p:nvPr/>
        </p:nvSpPr>
        <p:spPr>
          <a:xfrm>
            <a:off x="1263865" y="5615448"/>
            <a:ext cx="9708935" cy="1015663"/>
          </a:xfrm>
          <a:prstGeom prst="rect">
            <a:avLst/>
          </a:prstGeom>
          <a:noFill/>
        </p:spPr>
        <p:txBody>
          <a:bodyPr wrap="square" rtlCol="0">
            <a:spAutoFit/>
          </a:bodyPr>
          <a:lstStyle/>
          <a:p>
            <a:r>
              <a:rPr lang="en-US" sz="1200" b="1"/>
              <a:t>Figure X. Bacterial community assembly across plant species, root compartment and treatments. [MAIN]. </a:t>
            </a:r>
            <a:r>
              <a:rPr lang="en-US" sz="1200"/>
              <a:t>Non-metric multi-dimensional scaling (NMDS) plot based on Bray-Curtis distances showing clear clustering by plant species and sample types, and mixed treatment effects. </a:t>
            </a:r>
            <a:br>
              <a:rPr lang="en-US" sz="1200"/>
            </a:br>
            <a:r>
              <a:rPr lang="en-US" sz="1200" i="1">
                <a:solidFill>
                  <a:srgbClr val="FF0000"/>
                </a:solidFill>
              </a:rPr>
              <a:t>Show PERMANOVA table values in the figure? </a:t>
            </a:r>
          </a:p>
          <a:p>
            <a:endParaRPr lang="en-US" sz="1200"/>
          </a:p>
          <a:p>
            <a:endParaRPr lang="nl-NL" sz="1200"/>
          </a:p>
        </p:txBody>
      </p:sp>
      <p:sp>
        <p:nvSpPr>
          <p:cNvPr id="9" name="Rectangle 8">
            <a:extLst>
              <a:ext uri="{FF2B5EF4-FFF2-40B4-BE49-F238E27FC236}">
                <a16:creationId xmlns:a16="http://schemas.microsoft.com/office/drawing/2014/main" id="{F9B3146D-BD91-4FEE-AE86-BF097CB17010}"/>
              </a:ext>
            </a:extLst>
          </p:cNvPr>
          <p:cNvSpPr/>
          <p:nvPr/>
        </p:nvSpPr>
        <p:spPr>
          <a:xfrm>
            <a:off x="0" y="0"/>
            <a:ext cx="6096000" cy="830997"/>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1"/>
            <a:r>
              <a:rPr lang="en-US" sz="1200" strike="sngStrike"/>
              <a:t>1 Figure, full community beta diversity [MAIN]</a:t>
            </a:r>
          </a:p>
          <a:p>
            <a:pPr lvl="2"/>
            <a:endParaRPr lang="en-US" sz="1200"/>
          </a:p>
        </p:txBody>
      </p:sp>
      <p:pic>
        <p:nvPicPr>
          <p:cNvPr id="4" name="Graphic 3">
            <a:extLst>
              <a:ext uri="{FF2B5EF4-FFF2-40B4-BE49-F238E27FC236}">
                <a16:creationId xmlns:a16="http://schemas.microsoft.com/office/drawing/2014/main" id="{57662CF6-D29C-4650-A526-DFD236D02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132" y="1409700"/>
            <a:ext cx="7686675" cy="4038600"/>
          </a:xfrm>
          <a:prstGeom prst="rect">
            <a:avLst/>
          </a:prstGeom>
        </p:spPr>
      </p:pic>
    </p:spTree>
    <p:extLst>
      <p:ext uri="{BB962C8B-B14F-4D97-AF65-F5344CB8AC3E}">
        <p14:creationId xmlns:p14="http://schemas.microsoft.com/office/powerpoint/2010/main" val="1045633188"/>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14e9f69-708b-42d1-b772-2ece2c1b39da" xsi:nil="true"/>
    <lcf76f155ced4ddcb4097134ff3c332f xmlns="c547a812-ac17-4a6a-8bd9-a75acfa3102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E412483FFC35649B797435CD3F0398D" ma:contentTypeVersion="16" ma:contentTypeDescription="Een nieuw document maken." ma:contentTypeScope="" ma:versionID="1c2232b652a71ca10ebaf5bc6edef6f5">
  <xsd:schema xmlns:xsd="http://www.w3.org/2001/XMLSchema" xmlns:xs="http://www.w3.org/2001/XMLSchema" xmlns:p="http://schemas.microsoft.com/office/2006/metadata/properties" xmlns:ns2="c547a812-ac17-4a6a-8bd9-a75acfa31021" xmlns:ns3="814e9f69-708b-42d1-b772-2ece2c1b39da" targetNamespace="http://schemas.microsoft.com/office/2006/metadata/properties" ma:root="true" ma:fieldsID="3ec2858cdacf539a2f54720df29b1216" ns2:_="" ns3:_="">
    <xsd:import namespace="c547a812-ac17-4a6a-8bd9-a75acfa31021"/>
    <xsd:import namespace="814e9f69-708b-42d1-b772-2ece2c1b39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7a812-ac17-4a6a-8bd9-a75acfa310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Afbeeldingtags" ma:readOnly="false" ma:fieldId="{5cf76f15-5ced-4ddc-b409-7134ff3c332f}" ma:taxonomyMulti="true" ma:sspId="5ec99919-4982-4388-8a64-83a11d2ca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14e9f69-708b-42d1-b772-2ece2c1b39da"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3" nillable="true" ma:displayName="Taxonomy Catch All Column" ma:hidden="true" ma:list="{c59faeb6-52d7-4144-9b03-0dbc3402ce3f}" ma:internalName="TaxCatchAll" ma:showField="CatchAllData" ma:web="814e9f69-708b-42d1-b772-2ece2c1b3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17FD2A-88CD-410B-87DA-A2F8EE31F5C3}">
  <ds:schemaRefs>
    <ds:schemaRef ds:uri="814e9f69-708b-42d1-b772-2ece2c1b39da"/>
    <ds:schemaRef ds:uri="c547a812-ac17-4a6a-8bd9-a75acfa31021"/>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C1ECCD6-BFCF-4AA5-8AFA-3BFC77736A4E}">
  <ds:schemaRefs>
    <ds:schemaRef ds:uri="http://schemas.microsoft.com/sharepoint/v3/contenttype/forms"/>
  </ds:schemaRefs>
</ds:datastoreItem>
</file>

<file path=customXml/itemProps3.xml><?xml version="1.0" encoding="utf-8"?>
<ds:datastoreItem xmlns:ds="http://schemas.openxmlformats.org/officeDocument/2006/customXml" ds:itemID="{42A1CBFF-D182-4263-99A7-904B795DCD77}">
  <ds:schemaRefs>
    <ds:schemaRef ds:uri="814e9f69-708b-42d1-b772-2ece2c1b39da"/>
    <ds:schemaRef ds:uri="c547a812-ac17-4a6a-8bd9-a75acfa3102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8210</Words>
  <Application>Microsoft Office PowerPoint</Application>
  <PresentationFormat>Widescreen</PresentationFormat>
  <Paragraphs>1910</Paragraphs>
  <Slides>52</Slides>
  <Notes>8</Notes>
  <HiddenSlides>33</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Aragon Gomez, Marcela</dc:creator>
  <cp:lastModifiedBy>Aragon Gomez, Marcela</cp:lastModifiedBy>
  <cp:revision>516</cp:revision>
  <dcterms:created xsi:type="dcterms:W3CDTF">2022-05-25T12:04:44Z</dcterms:created>
  <dcterms:modified xsi:type="dcterms:W3CDTF">2022-10-04T14:33:12Z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0x0101000E412483FFC35649B797435CD3F0398D</vt:lpwstr>
  </property>
  <property fmtid="{D5CDD505-2E9C-101B-9397-08002B2CF9AE}" pid="3" name="MediaServiceImageTags">
    <vt:lpwstr/>
  </property>
</Properties>
</file>